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324" r:id="rId32"/>
    <p:sldId id="325" r:id="rId33"/>
    <p:sldId id="287" r:id="rId34"/>
    <p:sldId id="288" r:id="rId35"/>
    <p:sldId id="289" r:id="rId36"/>
    <p:sldId id="290" r:id="rId37"/>
    <p:sldId id="291" r:id="rId38"/>
    <p:sldId id="292" r:id="rId39"/>
    <p:sldId id="314" r:id="rId40"/>
    <p:sldId id="326" r:id="rId41"/>
    <p:sldId id="293" r:id="rId42"/>
    <p:sldId id="294" r:id="rId43"/>
    <p:sldId id="298" r:id="rId44"/>
    <p:sldId id="318" r:id="rId45"/>
    <p:sldId id="295" r:id="rId46"/>
    <p:sldId id="296" r:id="rId47"/>
    <p:sldId id="297" r:id="rId48"/>
    <p:sldId id="300" r:id="rId49"/>
    <p:sldId id="299" r:id="rId50"/>
    <p:sldId id="302" r:id="rId51"/>
    <p:sldId id="301" r:id="rId52"/>
    <p:sldId id="303" r:id="rId53"/>
    <p:sldId id="304" r:id="rId54"/>
    <p:sldId id="305" r:id="rId55"/>
    <p:sldId id="306" r:id="rId56"/>
    <p:sldId id="307" r:id="rId57"/>
    <p:sldId id="308" r:id="rId58"/>
    <p:sldId id="309" r:id="rId59"/>
    <p:sldId id="310" r:id="rId60"/>
    <p:sldId id="311" r:id="rId61"/>
    <p:sldId id="312" r:id="rId62"/>
    <p:sldId id="317" r:id="rId63"/>
    <p:sldId id="315" r:id="rId64"/>
    <p:sldId id="319" r:id="rId65"/>
    <p:sldId id="313" r:id="rId6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3"/>
    <p:restoredTop sz="86437"/>
  </p:normalViewPr>
  <p:slideViewPr>
    <p:cSldViewPr snapToGrid="0" snapToObjects="1">
      <p:cViewPr varScale="1">
        <p:scale>
          <a:sx n="92" d="100"/>
          <a:sy n="92" d="100"/>
        </p:scale>
        <p:origin x="2040"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ode.googl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PyCQA/bandi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github.com/i0natan/nodebestpractices#6-security-best-practice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github.com/then/is-promise/pull/15" TargetMode="External"/><Relationship Id="rId13" Type="http://schemas.openxmlformats.org/officeDocument/2006/relationships/hyperlink" Target="https://github.com/then/is-promise/issues/23" TargetMode="External"/><Relationship Id="rId3" Type="http://schemas.openxmlformats.org/officeDocument/2006/relationships/hyperlink" Target="https://github.com/then/is-promise/network/dependents" TargetMode="External"/><Relationship Id="rId7" Type="http://schemas.openxmlformats.org/officeDocument/2006/relationships/hyperlink" Target="https://github.com/then/is-promise/issues/13" TargetMode="External"/><Relationship Id="rId12" Type="http://schemas.openxmlformats.org/officeDocument/2006/relationships/hyperlink" Target="https://github.com/then/is-promise/issues/22"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github.com/then/is-promise/issues/12" TargetMode="External"/><Relationship Id="rId11" Type="http://schemas.openxmlformats.org/officeDocument/2006/relationships/hyperlink" Target="https://github.com/then/is-promise/issues/20" TargetMode="External"/><Relationship Id="rId5" Type="http://schemas.openxmlformats.org/officeDocument/2006/relationships/hyperlink" Target="https://github.com/facebook/create-react-app/issues/8896#issuecomment-619406384" TargetMode="External"/><Relationship Id="rId10" Type="http://schemas.openxmlformats.org/officeDocument/2006/relationships/hyperlink" Target="https://github.com/then/is-promise/issues/19" TargetMode="External"/><Relationship Id="rId4" Type="http://schemas.openxmlformats.org/officeDocument/2006/relationships/hyperlink" Target="https://hacks.mozilla.org/2018/03/es-modules-a-cartoon-deep-dive/" TargetMode="External"/><Relationship Id="rId9" Type="http://schemas.openxmlformats.org/officeDocument/2006/relationships/hyperlink" Target="https://github.com/then/is-promise/issues/16" TargetMode="External"/><Relationship Id="rId14" Type="http://schemas.openxmlformats.org/officeDocument/2006/relationships/hyperlink" Target="https://github.com/facebook/create-react-app/issues/8900"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npmjs.com/package/colors" TargetMode="External"/><Relationship Id="rId7" Type="http://schemas.openxmlformats.org/officeDocument/2006/relationships/hyperlink" Target="https://twitter.com/VessOnSecurity/status/1480189534625320960"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twitter.com/vaultec81/status/1479991084587499521" TargetMode="External"/><Relationship Id="rId5" Type="http://schemas.openxmlformats.org/officeDocument/2006/relationships/hyperlink" Target="https://twitter.com/galtashma/status/1479929747337580546" TargetMode="External"/><Relationship Id="rId4" Type="http://schemas.openxmlformats.org/officeDocument/2006/relationships/hyperlink" Target="https://www.npmjs.com/package/fak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cvedetails.com/browse-by-date.php"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181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I can not emphasize this enough. See this all the time where a developer has chosen a repository that was forked and contains code of dubious origin.</a:t>
            </a:r>
          </a:p>
          <a:p>
            <a:endParaRPr/>
          </a:p>
          <a:p>
            <a:r>
              <a:t>License is always a big one when you find out that you have shipped an incompatible license with you product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The very first thing we want to do is really take a close look at what we want to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Basically this is what you are trying to determine in its most basic form.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rPr lang="en-US" dirty="0"/>
              <a:t>Reference Code is not secure code and many times just shows how to use specific </a:t>
            </a:r>
            <a:r>
              <a:rPr lang="en-US" dirty="0" err="1"/>
              <a:t>abi’s</a:t>
            </a:r>
            <a:r>
              <a:rPr lang="en-US" dirty="0"/>
              <a:t> or single use cases. Many time they have little or no review</a:t>
            </a:r>
            <a:r>
              <a:rPr dirty="0"/>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In 2016 </a:t>
            </a:r>
            <a:r>
              <a:rPr u="sng">
                <a:solidFill>
                  <a:schemeClr val="accent1"/>
                </a:solidFill>
                <a:hlinkClick r:id="rId3"/>
              </a:rPr>
              <a:t>code.google.com</a:t>
            </a:r>
            <a:r>
              <a:t> was shut down. Many projects were moved elsewhere and are still maintained find those repositories, don't use anything here.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Provenance is everything. Where did it come from and can you trust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only by examining the components in detail will you know what is inside the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Don't hide away from finding these things out after the fact. Make it known this has huge implications.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Github has some great metrics that can really help you out.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So here’s an example of an active project. Apache Kafka. Many Active and significant contributors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84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582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67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Anybody can create and check in to projects. Just because you have valid credentials to check in to a project does not mean you're a good guy.</a:t>
            </a:r>
          </a:p>
          <a:p>
            <a:endParaRPr/>
          </a:p>
          <a:p>
            <a:r>
              <a:t>Python Security - </a:t>
            </a:r>
            <a:r>
              <a:rPr u="sng">
                <a:solidFill>
                  <a:schemeClr val="accent1"/>
                </a:solidFill>
                <a:hlinkClick r:id="rId3"/>
              </a:rPr>
              <a:t>https://github.com/PyCQA/bandit</a:t>
            </a:r>
          </a:p>
          <a:p>
            <a:r>
              <a:t>npm Security - </a:t>
            </a:r>
            <a:r>
              <a:rPr u="sng">
                <a:solidFill>
                  <a:schemeClr val="accent1"/>
                </a:solidFill>
                <a:hlinkClick r:id="rId4"/>
              </a:rPr>
              <a:t>https://github.com/i0natan/nodebestpractices#6-security-best-practices</a:t>
            </a:r>
            <a:r>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As seen in this chart of the npm tree of the first 4 levels of dependency shows that if you were to slip one module in there or even take one away you could wreak havoc</a:t>
            </a:r>
          </a:p>
          <a:p>
            <a:endParaRPr/>
          </a:p>
          <a:p>
            <a:r>
              <a:t>Oh wait!! that already happened</a:t>
            </a:r>
          </a:p>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dirty="0"/>
              <a:t>A related story about this is the “11 lines of code that nearly broke the Internet”</a:t>
            </a:r>
          </a:p>
          <a:p>
            <a:r>
              <a:rPr dirty="0"/>
              <a:t>This is kind of a sad story about a guy whose open source project had the same name as something someone else had trademarked.  When he refused to change the name of his already well-established project, the </a:t>
            </a:r>
            <a:r>
              <a:rPr dirty="0" err="1"/>
              <a:t>lawers</a:t>
            </a:r>
            <a:r>
              <a:rPr dirty="0"/>
              <a:t> got </a:t>
            </a:r>
            <a:r>
              <a:rPr dirty="0" err="1"/>
              <a:t>npm</a:t>
            </a:r>
            <a:r>
              <a:rPr dirty="0"/>
              <a:t> to give them rights to the name and thus trounced his work.</a:t>
            </a:r>
          </a:p>
          <a:p>
            <a:r>
              <a:rPr dirty="0"/>
              <a:t>Upset, he pulled the rest of his code in protest, including software that was used by a bunch of big names, including Facebook and Netflix.  All of a sudden, big popular projects were broken, and people were freaking out. </a:t>
            </a:r>
            <a:r>
              <a:rPr dirty="0" err="1"/>
              <a:t>Npm</a:t>
            </a:r>
            <a:r>
              <a:rPr dirty="0"/>
              <a:t> re-published his removed code and gave it to a new owner.</a:t>
            </a:r>
          </a:p>
          <a:p>
            <a:endParaRPr dirty="0"/>
          </a:p>
          <a:p>
            <a:r>
              <a:rPr dirty="0"/>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dirty="0"/>
              <a:t>On the morning of November 26th, </a:t>
            </a:r>
            <a:r>
              <a:rPr dirty="0" err="1"/>
              <a:t>npm’s</a:t>
            </a:r>
            <a:r>
              <a:rPr dirty="0"/>
              <a:t> security team was notified of a malicious package that had made its way into event-stream, a popular </a:t>
            </a:r>
            <a:r>
              <a:rPr dirty="0" err="1"/>
              <a:t>npm</a:t>
            </a:r>
            <a:r>
              <a:rPr dirty="0"/>
              <a:t> package. After triaging the malware, </a:t>
            </a:r>
            <a:r>
              <a:rPr dirty="0" err="1"/>
              <a:t>npm</a:t>
            </a:r>
            <a:r>
              <a:rPr dirty="0"/>
              <a:t> Security responded by removing </a:t>
            </a:r>
            <a:r>
              <a:rPr dirty="0" err="1"/>
              <a:t>flatmap</a:t>
            </a:r>
            <a:r>
              <a:rPr dirty="0"/>
              <a:t>-stream and event-stream@3.3.6 from the Registry and taking ownership of the event-stream package to prevent further abuse.</a:t>
            </a:r>
          </a:p>
          <a:p>
            <a:endParaRPr dirty="0"/>
          </a:p>
          <a:p>
            <a:r>
              <a:rPr dirty="0"/>
              <a:t>Now that it has happened once do you think it can happen again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Despite being just two lines of code that perform a basic check, the is-promise library is one of today's most popular JavaScript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packages (libraries). </a:t>
            </a:r>
            <a:r>
              <a:rPr lang="en-US" sz="1200" b="0" i="0" u="none" strike="noStrike" dirty="0">
                <a:effectLst/>
                <a:latin typeface="Helvetica Neue"/>
                <a:ea typeface="Helvetica Neue"/>
                <a:cs typeface="Helvetica Neue"/>
                <a:sym typeface="Helvetica Neue"/>
                <a:hlinkClick r:id="rId3"/>
              </a:rPr>
              <a:t>According to GitHub</a:t>
            </a:r>
            <a:r>
              <a:rPr lang="en-US" sz="1200" b="0" i="0" dirty="0">
                <a:effectLst/>
                <a:latin typeface="Helvetica Neue"/>
                <a:ea typeface="Helvetica Neue"/>
                <a:cs typeface="Helvetica Neue"/>
                <a:sym typeface="Helvetica Neue"/>
              </a:rPr>
              <a:t>, the library is part of more than 3.4 million projects and used as a dependency by 766 other JavaScript libraries.</a:t>
            </a:r>
          </a:p>
          <a:p>
            <a:r>
              <a:rPr lang="en-US" sz="1200" b="0" i="0" dirty="0">
                <a:effectLst/>
                <a:latin typeface="Helvetica Neue"/>
                <a:ea typeface="Helvetica Neue"/>
                <a:cs typeface="Helvetica Neue"/>
                <a:sym typeface="Helvetica Neue"/>
              </a:rPr>
              <a:t>Over the weekend, the is-promised library was updated to receive support to work as an </a:t>
            </a:r>
            <a:r>
              <a:rPr lang="en-US" sz="1200" b="0" i="0" u="none" strike="noStrike" dirty="0">
                <a:effectLst/>
                <a:latin typeface="Helvetica Neue"/>
                <a:ea typeface="Helvetica Neue"/>
                <a:cs typeface="Helvetica Neue"/>
                <a:sym typeface="Helvetica Neue"/>
                <a:hlinkClick r:id="rId4"/>
              </a:rPr>
              <a:t>ES module</a:t>
            </a:r>
            <a:r>
              <a:rPr lang="en-US" sz="1200" b="0" i="0" dirty="0">
                <a:effectLst/>
                <a:latin typeface="Helvetica Neue"/>
                <a:ea typeface="Helvetica Neue"/>
                <a:cs typeface="Helvetica Neue"/>
                <a:sym typeface="Helvetica Neue"/>
              </a:rPr>
              <a:t> -- the standardized module system used by the JavaScript language.</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However, the is-promise v.2.2.0 release didn't adhere to the proper ES module standards. As soon as the update was out, projects that used is-promise inside their build chain started failing due to the improper ES module support [</a:t>
            </a:r>
            <a:r>
              <a:rPr lang="en-US" sz="1200" b="0" i="0" u="none" strike="noStrike" dirty="0">
                <a:effectLst/>
                <a:latin typeface="Helvetica Neue"/>
                <a:ea typeface="Helvetica Neue"/>
                <a:cs typeface="Helvetica Neue"/>
                <a:sym typeface="Helvetica Neue"/>
                <a:hlinkClick r:id="rId5"/>
              </a:rPr>
              <a:t>1</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6"/>
              </a:rPr>
              <a:t>2</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7"/>
              </a:rPr>
              <a:t>3</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8"/>
              </a:rPr>
              <a:t>4</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9"/>
              </a:rPr>
              <a:t>5</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0"/>
              </a:rPr>
              <a:t>6</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1"/>
              </a:rPr>
              <a:t>7</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2"/>
              </a:rPr>
              <a:t>8</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3"/>
              </a:rPr>
              <a:t>9</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4"/>
              </a:rPr>
              <a:t>10</a:t>
            </a:r>
            <a:r>
              <a:rPr lang="en-US" sz="1200" b="0" i="0" dirty="0">
                <a:effectLst/>
                <a:latin typeface="Helvetica Neue"/>
                <a:ea typeface="Helvetica Neue"/>
                <a:cs typeface="Helvetica Neue"/>
                <a:sym typeface="Helvetica Neue"/>
              </a:rPr>
              <a:t>].</a:t>
            </a:r>
          </a:p>
          <a:p>
            <a:r>
              <a:rPr lang="en-US" sz="1200" b="0" i="0" dirty="0">
                <a:effectLst/>
                <a:latin typeface="Helvetica Neue"/>
                <a:ea typeface="Helvetica Neue"/>
                <a:cs typeface="Helvetica Neue"/>
                <a:sym typeface="Helvetica Neue"/>
              </a:rPr>
              <a:t>The effect of the error was felt immediately, and impacted from closed-source JavaScript codebases to some of the JavaScript ecosystem's biggest projects.</a:t>
            </a:r>
          </a:p>
          <a:p>
            <a:r>
              <a:rPr lang="en-US" sz="1200" b="0" i="0" dirty="0">
                <a:effectLst/>
                <a:latin typeface="Helvetica Neue"/>
                <a:ea typeface="Helvetica Neue"/>
                <a:cs typeface="Helvetica Neue"/>
                <a:sym typeface="Helvetica Neue"/>
              </a:rPr>
              <a:t>This included Facebook's Create React App (the standard template for creating React apps), Google's Angular framework, Google's Firebase-tools, Amazon's AWS Serverless CLI, </a:t>
            </a:r>
            <a:r>
              <a:rPr lang="en-US" sz="1200" b="0" i="0" dirty="0" err="1">
                <a:effectLst/>
                <a:latin typeface="Helvetica Neue"/>
                <a:ea typeface="Helvetica Neue"/>
                <a:cs typeface="Helvetica Neue"/>
                <a:sym typeface="Helvetica Neue"/>
              </a:rPr>
              <a:t>Nuxt.js</a:t>
            </a:r>
            <a:r>
              <a:rPr lang="en-US" sz="1200" b="0" i="0" dirty="0">
                <a:effectLst/>
                <a:latin typeface="Helvetica Neue"/>
                <a:ea typeface="Helvetica Neue"/>
                <a:cs typeface="Helvetica Neue"/>
                <a:sym typeface="Helvetica Neue"/>
              </a:rPr>
              <a:t>, AVA, and more.</a:t>
            </a:r>
          </a:p>
        </p:txBody>
      </p:sp>
    </p:spTree>
    <p:extLst>
      <p:ext uri="{BB962C8B-B14F-4D97-AF65-F5344CB8AC3E}">
        <p14:creationId xmlns:p14="http://schemas.microsoft.com/office/powerpoint/2010/main" val="1333847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Users of popular open-source libraries 'colors' and 'faker' were left stunned after they saw their applications, using these libraries, printing gibberish data and breaking.</a:t>
            </a:r>
          </a:p>
          <a:p>
            <a:r>
              <a:rPr lang="en-US" sz="1200" b="0" i="0" dirty="0">
                <a:effectLst/>
                <a:latin typeface="Helvetica Neue"/>
                <a:ea typeface="Helvetica Neue"/>
                <a:cs typeface="Helvetica Neue"/>
                <a:sym typeface="Helvetica Neue"/>
              </a:rPr>
              <a:t>Some surmised if the NPM libraries had been compromised, but it turns out there's much more to the story.</a:t>
            </a:r>
          </a:p>
          <a:p>
            <a:r>
              <a:rPr lang="en-US" sz="1200" b="0" i="0" dirty="0">
                <a:effectLst/>
                <a:latin typeface="Helvetica Neue"/>
                <a:ea typeface="Helvetica Neue"/>
                <a:cs typeface="Helvetica Neue"/>
                <a:sym typeface="Helvetica Neue"/>
              </a:rPr>
              <a:t>The developer of these libraries intentionally introduced an infinite loop that bricked </a:t>
            </a:r>
            <a:r>
              <a:rPr lang="en-US" sz="1200" b="1" i="0" dirty="0">
                <a:effectLst/>
                <a:latin typeface="Helvetica Neue"/>
                <a:ea typeface="Helvetica Neue"/>
                <a:cs typeface="Helvetica Neue"/>
                <a:sym typeface="Helvetica Neue"/>
              </a:rPr>
              <a:t>thousands of projects</a:t>
            </a:r>
            <a:r>
              <a:rPr lang="en-US" sz="1200" b="0" i="0" dirty="0">
                <a:effectLst/>
                <a:latin typeface="Helvetica Neue"/>
                <a:ea typeface="Helvetica Neue"/>
                <a:cs typeface="Helvetica Neue"/>
                <a:sym typeface="Helvetica Neue"/>
              </a:rPr>
              <a:t> that depend on 'colors' and 'faker.' </a:t>
            </a:r>
          </a:p>
          <a:p>
            <a:r>
              <a:rPr lang="en-US" sz="1200" b="0" i="0" dirty="0">
                <a:effectLst/>
                <a:latin typeface="Helvetica Neue"/>
                <a:ea typeface="Helvetica Neue"/>
                <a:cs typeface="Helvetica Neue"/>
                <a:sym typeface="Helvetica Neue"/>
              </a:rPr>
              <a:t>The </a:t>
            </a:r>
            <a:r>
              <a:rPr lang="en-US" sz="1200" b="0" i="1" dirty="0">
                <a:effectLst/>
                <a:latin typeface="Helvetica Neue"/>
                <a:ea typeface="Helvetica Neue"/>
                <a:cs typeface="Helvetica Neue"/>
                <a:sym typeface="Helvetica Neue"/>
              </a:rPr>
              <a:t>colors</a:t>
            </a:r>
            <a:r>
              <a:rPr lang="en-US" sz="1200" b="0" i="0" dirty="0">
                <a:effectLst/>
                <a:latin typeface="Helvetica Neue"/>
                <a:ea typeface="Helvetica Neue"/>
                <a:cs typeface="Helvetica Neue"/>
                <a:sym typeface="Helvetica Neue"/>
              </a:rPr>
              <a:t> library receives over </a:t>
            </a:r>
            <a:r>
              <a:rPr lang="en-US" sz="1200" b="0" i="0" u="none" strike="noStrike" dirty="0">
                <a:effectLst/>
                <a:latin typeface="Helvetica Neue"/>
                <a:ea typeface="Helvetica Neue"/>
                <a:cs typeface="Helvetica Neue"/>
                <a:sym typeface="Helvetica Neue"/>
                <a:hlinkClick r:id="rId3"/>
              </a:rPr>
              <a:t>20 million weekly downloads</a:t>
            </a:r>
            <a:r>
              <a:rPr lang="en-US" sz="1200" b="0" i="0" dirty="0">
                <a:effectLst/>
                <a:latin typeface="Helvetica Neue"/>
                <a:ea typeface="Helvetica Neue"/>
                <a:cs typeface="Helvetica Neue"/>
                <a:sym typeface="Helvetica Neue"/>
              </a:rPr>
              <a:t>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alone and has almost 19,000 projects relying on it. Whereas, </a:t>
            </a:r>
            <a:r>
              <a:rPr lang="en-US" sz="1200" b="0" i="1" u="none" strike="noStrike" dirty="0">
                <a:effectLst/>
                <a:latin typeface="Helvetica Neue"/>
                <a:ea typeface="Helvetica Neue"/>
                <a:cs typeface="Helvetica Neue"/>
                <a:sym typeface="Helvetica Neue"/>
                <a:hlinkClick r:id="rId4"/>
              </a:rPr>
              <a:t>faker</a:t>
            </a:r>
            <a:r>
              <a:rPr lang="en-US" sz="1200" b="0" i="0" dirty="0">
                <a:effectLst/>
                <a:latin typeface="Helvetica Neue"/>
                <a:ea typeface="Helvetica Neue"/>
                <a:cs typeface="Helvetica Neue"/>
                <a:sym typeface="Helvetica Neue"/>
              </a:rPr>
              <a:t> receives over 2.8 million weekly downloads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and has over 2,500 dependents.</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"Apparently the author of '</a:t>
            </a:r>
            <a:r>
              <a:rPr lang="en-US" sz="1200" b="0" i="0" dirty="0" err="1">
                <a:effectLst/>
                <a:latin typeface="Helvetica Neue"/>
                <a:ea typeface="Helvetica Neue"/>
                <a:cs typeface="Helvetica Neue"/>
                <a:sym typeface="Helvetica Neue"/>
              </a:rPr>
              <a:t>colors.js</a:t>
            </a:r>
            <a:r>
              <a:rPr lang="en-US" sz="1200" b="0" i="0" dirty="0">
                <a:effectLst/>
                <a:latin typeface="Helvetica Neue"/>
                <a:ea typeface="Helvetica Neue"/>
                <a:cs typeface="Helvetica Neue"/>
                <a:sym typeface="Helvetica Neue"/>
              </a:rPr>
              <a:t>' is angry for not being </a:t>
            </a:r>
            <a:r>
              <a:rPr lang="en-US" sz="1200" b="0" i="0" dirty="0" err="1">
                <a:effectLst/>
                <a:latin typeface="Helvetica Neue"/>
                <a:ea typeface="Helvetica Neue"/>
                <a:cs typeface="Helvetica Neue"/>
                <a:sym typeface="Helvetica Neue"/>
              </a:rPr>
              <a:t>payed</a:t>
            </a:r>
            <a:r>
              <a:rPr lang="en-US" sz="1200" b="0" i="0" dirty="0">
                <a:effectLst/>
                <a:latin typeface="Helvetica Neue"/>
                <a:ea typeface="Helvetica Neue"/>
                <a:cs typeface="Helvetica Neue"/>
                <a:sym typeface="Helvetica Neue"/>
              </a:rPr>
              <a:t> [sic]... So he decided to print the American flag each time his library is loaded... WTF," </a:t>
            </a:r>
            <a:r>
              <a:rPr lang="en-US" sz="1200" b="0" i="0" u="none" strike="noStrike" dirty="0">
                <a:effectLst/>
                <a:latin typeface="Helvetica Neue"/>
                <a:ea typeface="Helvetica Neue"/>
                <a:cs typeface="Helvetica Neue"/>
                <a:sym typeface="Helvetica Neue"/>
                <a:hlinkClick r:id="rId5"/>
              </a:rPr>
              <a:t>tweeted</a:t>
            </a:r>
            <a:r>
              <a:rPr lang="en-US" sz="1200" b="0" i="0" dirty="0">
                <a:effectLst/>
                <a:latin typeface="Helvetica Neue"/>
                <a:ea typeface="Helvetica Neue"/>
                <a:cs typeface="Helvetica Neue"/>
                <a:sym typeface="Helvetica Neue"/>
              </a:rPr>
              <a:t> one user. </a:t>
            </a:r>
          </a:p>
          <a:p>
            <a:r>
              <a:rPr lang="en-US" sz="1200" b="0" i="0" dirty="0">
                <a:effectLst/>
                <a:latin typeface="Helvetica Neue"/>
                <a:ea typeface="Helvetica Neue"/>
                <a:cs typeface="Helvetica Neue"/>
                <a:sym typeface="Helvetica Neue"/>
              </a:rPr>
              <a:t>Some </a:t>
            </a:r>
            <a:r>
              <a:rPr lang="en-US" sz="1200" b="0" i="0" u="none" strike="noStrike" dirty="0">
                <a:effectLst/>
                <a:latin typeface="Helvetica Neue"/>
                <a:ea typeface="Helvetica Neue"/>
                <a:cs typeface="Helvetica Neue"/>
                <a:sym typeface="Helvetica Neue"/>
                <a:hlinkClick r:id="rId6"/>
              </a:rPr>
              <a:t>dubbed</a:t>
            </a:r>
            <a:r>
              <a:rPr lang="en-US" sz="1200" b="0" i="0" dirty="0">
                <a:effectLst/>
                <a:latin typeface="Helvetica Neue"/>
                <a:ea typeface="Helvetica Neue"/>
                <a:cs typeface="Helvetica Neue"/>
                <a:sym typeface="Helvetica Neue"/>
              </a:rPr>
              <a:t> this an instance of "yet another OSS developer going rogue," whereas InfoSec expert </a:t>
            </a:r>
            <a:r>
              <a:rPr lang="en-US" sz="1200" b="0" i="1" dirty="0" err="1">
                <a:effectLst/>
                <a:latin typeface="Helvetica Neue"/>
                <a:ea typeface="Helvetica Neue"/>
                <a:cs typeface="Helvetica Neue"/>
                <a:sym typeface="Helvetica Neue"/>
              </a:rPr>
              <a:t>VessOnSecurity</a:t>
            </a:r>
            <a:r>
              <a:rPr lang="en-US" sz="1200" b="0" i="0" dirty="0">
                <a:effectLst/>
                <a:latin typeface="Helvetica Neue"/>
                <a:ea typeface="Helvetica Neue"/>
                <a:cs typeface="Helvetica Neue"/>
                <a:sym typeface="Helvetica Neue"/>
              </a:rPr>
              <a:t> called the action "</a:t>
            </a:r>
            <a:r>
              <a:rPr lang="en-US" sz="1200" b="0" i="0" u="none" strike="noStrike" dirty="0">
                <a:effectLst/>
                <a:latin typeface="Helvetica Neue"/>
                <a:ea typeface="Helvetica Neue"/>
                <a:cs typeface="Helvetica Neue"/>
                <a:sym typeface="Helvetica Neue"/>
                <a:hlinkClick r:id="rId7"/>
              </a:rPr>
              <a:t>irresponsible</a:t>
            </a:r>
            <a:r>
              <a:rPr lang="en-US" sz="1200" b="0" i="0" dirty="0">
                <a:effectLst/>
                <a:latin typeface="Helvetica Neue"/>
                <a:ea typeface="Helvetica Neue"/>
                <a:cs typeface="Helvetica Neue"/>
                <a:sym typeface="Helvetica Neue"/>
              </a:rPr>
              <a:t>," stating:</a:t>
            </a:r>
          </a:p>
          <a:p>
            <a:r>
              <a:rPr lang="en-US" sz="1200" b="0" i="0" dirty="0">
                <a:effectLst/>
                <a:latin typeface="Helvetica Neue"/>
                <a:ea typeface="Helvetica Neue"/>
                <a:cs typeface="Helvetica Neue"/>
                <a:sym typeface="Helvetica Neue"/>
              </a:rPr>
              <a:t>"If you have problems with business using your free code for free, don't publish free code. By sabotaging your own widely used stuff, you hurt not only big business but anyone using it. This trains people not to update, 'coz stuff might break."</a:t>
            </a:r>
          </a:p>
          <a:p>
            <a:endParaRPr lang="en-US" sz="1200" b="0" i="0" dirty="0">
              <a:effectLst/>
              <a:latin typeface="Helvetica Neue"/>
              <a:ea typeface="Helvetica Neue"/>
              <a:cs typeface="Helvetica Neue"/>
              <a:sym typeface="Helvetica Neue"/>
            </a:endParaRPr>
          </a:p>
          <a:p>
            <a:br>
              <a:rPr lang="en-US" dirty="0"/>
            </a:br>
            <a:endParaRPr lang="en-US" sz="1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510604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r>
              <a:rPr dirty="0"/>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812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extLst>
      <p:ext uri="{BB962C8B-B14F-4D97-AF65-F5344CB8AC3E}">
        <p14:creationId xmlns:p14="http://schemas.microsoft.com/office/powerpoint/2010/main" val="3048852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rPr lang="en-US" dirty="0"/>
              <a:t>O</a:t>
            </a:r>
            <a:r>
              <a:rPr dirty="0"/>
              <a:t>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Unfixed security bugs will come back to haunt you someday sometime. Better to know up front and choose something totally different.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rPr lang="en-US" dirty="0"/>
              <a:t>Severity distribution over time.</a:t>
            </a:r>
            <a:endParaRPr dirty="0"/>
          </a:p>
          <a:p>
            <a:endParaRPr lang="en-US" dirty="0"/>
          </a:p>
          <a:p>
            <a:r>
              <a:rPr lang="en-US" dirty="0">
                <a:hlinkClick r:id="rId3"/>
              </a:rPr>
              <a:t>https://nvd.nist.gov/general/visualizations/vulnerability-visualizations/cvss-severity-distribution-over-time</a:t>
            </a:r>
            <a:endParaRPr lang="en-US" dirty="0"/>
          </a:p>
          <a:p>
            <a:endParaRPr dirty="0"/>
          </a:p>
          <a:p>
            <a:r>
              <a:rPr u="sng" dirty="0">
                <a:solidFill>
                  <a:schemeClr val="accent1"/>
                </a:solidFill>
                <a:hlinkClick r:id="rId4"/>
              </a:rPr>
              <a:t>https://www.cvedetails.com/browse-by-date.php</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rPr dirty="0"/>
              <a:t>At the time of slide creation </a:t>
            </a:r>
            <a:r>
              <a:rPr lang="en-US" dirty="0"/>
              <a:t>2083</a:t>
            </a:r>
            <a:r>
              <a:rPr dirty="0"/>
              <a:t> vulnerabilities just for the month</a:t>
            </a:r>
            <a:r>
              <a:rPr lang="en-US" dirty="0"/>
              <a:t> March 2022 compared to 1588</a:t>
            </a:r>
            <a:r>
              <a:rPr dirty="0"/>
              <a:t> March 20</a:t>
            </a:r>
            <a:r>
              <a:rPr lang="en-US" dirty="0"/>
              <a:t>21</a:t>
            </a:r>
            <a:r>
              <a:rPr dirty="0"/>
              <a:t>.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I am leaving these original notes from one of my co-workers in because they are exactly what I was stating in the previous slide notes.</a:t>
            </a:r>
          </a:p>
          <a:p>
            <a:endParaRPr/>
          </a:p>
          <a:p>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031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dirty="0"/>
              <a:t>Zooming in so you can see it, you can see that the person who triaged this bug said it wasn’t an issue.  But thanks to the work of our intern, John Anderson, who provided additional information and a proof of concept, they’ve now acknowledged this as a real issue and </a:t>
            </a:r>
            <a:r>
              <a:rPr lang="en-US" dirty="0"/>
              <a:t>they</a:t>
            </a:r>
            <a:r>
              <a:rPr dirty="0"/>
              <a:t> issu</a:t>
            </a:r>
            <a:r>
              <a:rPr lang="en-US" dirty="0"/>
              <a:t>ed</a:t>
            </a:r>
            <a:r>
              <a:rPr dirty="0"/>
              <a:t> a public vulnerability number for it and getting it fixed.  But if he hadn’t persisted, this security issue </a:t>
            </a:r>
            <a:r>
              <a:rPr lang="en-US" dirty="0"/>
              <a:t>could</a:t>
            </a:r>
            <a:r>
              <a:rPr dirty="0"/>
              <a:t> have still been an issue in </a:t>
            </a:r>
            <a:r>
              <a:rPr dirty="0" err="1"/>
              <a:t>virtualbox</a:t>
            </a:r>
            <a:r>
              <a:rPr dirty="0"/>
              <a:t> indefinitely! </a:t>
            </a:r>
          </a:p>
          <a:p>
            <a:endParaRPr dirty="0"/>
          </a:p>
          <a:p>
            <a:r>
              <a:rPr dirty="0"/>
              <a:t>NOTE: There is always someone willing to spend the time to create an exploit. Whether for money or fame someone somewhere will do it just because it is there.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t>Another thing you can do if you’re just not sure about a project is to take a look at the test suite.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rPr dirty="0"/>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rPr dirty="0"/>
              <a:t>And finally, I want to take a moment to make sure you’re all aware of the type of assumptions we see that result in us making poor choices.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dirty="0"/>
              <a:t>This is absolutely not good news at all. In fact it shows that as more open source software is used we are getting worse at securing it.</a:t>
            </a:r>
          </a:p>
          <a:p>
            <a:endParaRPr dirty="0"/>
          </a:p>
          <a:p>
            <a:r>
              <a:rPr dirty="0"/>
              <a:t>Source: 20</a:t>
            </a:r>
            <a:r>
              <a:rPr lang="en-US" dirty="0"/>
              <a:t>20</a:t>
            </a:r>
            <a:r>
              <a:rPr dirty="0"/>
              <a:t> Open Source Security and Risk Analysis </a:t>
            </a:r>
          </a:p>
          <a:p>
            <a:r>
              <a:rPr dirty="0"/>
              <a:t>Synopsys Center for Open Source Research &amp; Innovation</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9867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365806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9387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rPr dirty="0"/>
              <a:t>LinkedIn: https://</a:t>
            </a:r>
            <a:r>
              <a:rPr dirty="0" err="1"/>
              <a:t>www.linkedin.com</a:t>
            </a:r>
            <a:r>
              <a:rPr dirty="0"/>
              <a:t>/in/</a:t>
            </a:r>
            <a:r>
              <a:rPr dirty="0" err="1"/>
              <a:t>mikide</a:t>
            </a:r>
            <a:r>
              <a:rPr dirty="0"/>
              <a:t>/</a:t>
            </a:r>
          </a:p>
          <a:p>
            <a:r>
              <a:rPr dirty="0"/>
              <a:t>Twitter: @theDawgCr8</a:t>
            </a:r>
            <a:endParaRPr lang="en-US" dirty="0"/>
          </a:p>
          <a:p>
            <a:r>
              <a:rPr lang="en-US" dirty="0"/>
              <a:t>GitHub: https://</a:t>
            </a:r>
            <a:r>
              <a:rPr lang="en-US" dirty="0" err="1"/>
              <a:t>github.com</a:t>
            </a:r>
            <a:r>
              <a:rPr lang="en-US" dirty="0"/>
              <a:t>/sec-princess</a:t>
            </a:r>
          </a:p>
          <a:p>
            <a:r>
              <a:rPr dirty="0"/>
              <a:t>Email: </a:t>
            </a:r>
            <a:r>
              <a:rPr u="sng" dirty="0">
                <a:solidFill>
                  <a:schemeClr val="accent1"/>
                </a:solidFill>
                <a:hlinkClick r:id="rId3"/>
              </a:rPr>
              <a:t>sec-princess@unroutable.me</a:t>
            </a:r>
          </a:p>
          <a:p>
            <a:endParaRPr u="sng" dirty="0">
              <a:solidFill>
                <a:schemeClr val="accent1"/>
              </a:solidFill>
              <a:hlinkClick r:id="rId3"/>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lvl1pPr indent="228600"/>
          </a:lstStyle>
          <a:p>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branigan/cJSON"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code.google.com/archive/p/crypto-j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literatecode.com/aes256"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www.zdnet.com/article/another-one-line-npm-package-breaks-the-javascript-eco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nvd.nist.gov/vuln/full-listing/2022/1" TargetMode="External"/><Relationship Id="rId4" Type="http://schemas.openxmlformats.org/officeDocument/2006/relationships/hyperlink" Target="https://nvd.nist.gov/vuln/full-listing/2019/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hyperlink" Target="https://www.sonypictures.com/movies/underworl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hyperlink" Target="https://www.transtechsocial.org/" TargetMode="Externa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hoosing more secure  open source packages: Lessons from the Real world"/>
          <p:cNvSpPr txBox="1">
            <a:spLocks noGrp="1"/>
          </p:cNvSpPr>
          <p:nvPr>
            <p:ph type="ctrTitle"/>
          </p:nvPr>
        </p:nvSpPr>
        <p:spPr>
          <a:prstGeom prst="rect">
            <a:avLst/>
          </a:prstGeom>
        </p:spPr>
        <p:txBody>
          <a:bodyPr/>
          <a:lstStyle/>
          <a:p>
            <a:pPr defTabSz="531622">
              <a:defRPr sz="6734">
                <a:solidFill>
                  <a:srgbClr val="FFFFFF"/>
                </a:solidFill>
              </a:defRPr>
            </a:pPr>
            <a:r>
              <a:rPr dirty="0"/>
              <a:t>Choosing more secure </a:t>
            </a:r>
            <a:br>
              <a:rPr dirty="0"/>
            </a:br>
            <a:r>
              <a:rPr dirty="0"/>
              <a:t>open source packages:</a:t>
            </a:r>
            <a:br>
              <a:rPr dirty="0"/>
            </a:br>
            <a:r>
              <a:rPr dirty="0"/>
              <a:t>Lessons from the Real world</a:t>
            </a:r>
          </a:p>
        </p:txBody>
      </p:sp>
      <p:sp>
        <p:nvSpPr>
          <p:cNvPr id="170" name="F5 Security Jam"/>
          <p:cNvSpPr txBox="1">
            <a:spLocks noGrp="1"/>
          </p:cNvSpPr>
          <p:nvPr>
            <p:ph type="subTitle" sz="quarter" idx="1"/>
          </p:nvPr>
        </p:nvSpPr>
        <p:spPr>
          <a:prstGeom prst="rect">
            <a:avLst/>
          </a:prstGeom>
        </p:spPr>
        <p:txBody>
          <a:bodyPr/>
          <a:lstStyle>
            <a:lvl1pPr defTabSz="566674">
              <a:spcBef>
                <a:spcPts val="2200"/>
              </a:spcBef>
              <a:defRPr sz="5238"/>
            </a:lvl1pPr>
          </a:lstStyle>
          <a:p>
            <a:r>
              <a:rPr lang="en-US" dirty="0"/>
              <a:t>Tech Academy – </a:t>
            </a:r>
            <a:r>
              <a:rPr lang="en-US" dirty="0" err="1"/>
              <a:t>april</a:t>
            </a:r>
            <a:r>
              <a:rPr lang="en-US" dirty="0"/>
              <a:t> 29, 2022</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Before You start looking at code or Dev practices"/>
          <p:cNvSpPr txBox="1">
            <a:spLocks noGrp="1"/>
          </p:cNvSpPr>
          <p:nvPr>
            <p:ph type="title"/>
          </p:nvPr>
        </p:nvSpPr>
        <p:spPr>
          <a:prstGeom prst="rect">
            <a:avLst/>
          </a:prstGeom>
        </p:spPr>
        <p:txBody>
          <a:bodyPr/>
          <a:lstStyle>
            <a:lvl1pPr defTabSz="467359">
              <a:spcBef>
                <a:spcPts val="2200"/>
              </a:spcBef>
              <a:defRPr sz="4800">
                <a:solidFill>
                  <a:srgbClr val="838787"/>
                </a:solidFill>
              </a:defRPr>
            </a:lvl1pPr>
          </a:lstStyle>
          <a:p>
            <a:r>
              <a:t>Before You start looking at code or Dev practices</a:t>
            </a:r>
          </a:p>
        </p:txBody>
      </p:sp>
      <p:sp>
        <p:nvSpPr>
          <p:cNvPr id="213" name="Choose your repository…"/>
          <p:cNvSpPr txBox="1">
            <a:spLocks noGrp="1"/>
          </p:cNvSpPr>
          <p:nvPr>
            <p:ph type="body" idx="1"/>
          </p:nvPr>
        </p:nvSpPr>
        <p:spPr>
          <a:prstGeom prst="rect">
            <a:avLst/>
          </a:prstGeom>
        </p:spPr>
        <p:txBody>
          <a:bodyPr/>
          <a:lstStyle/>
          <a:p>
            <a:r>
              <a:rPr dirty="0"/>
              <a:t>Choose your repository</a:t>
            </a:r>
          </a:p>
          <a:p>
            <a:r>
              <a:rPr dirty="0"/>
              <a:t>Look at the license</a:t>
            </a:r>
          </a:p>
          <a:p>
            <a:pPr lvl="1"/>
            <a:r>
              <a:rPr dirty="0"/>
              <a:t>Is it compatible</a:t>
            </a:r>
          </a:p>
          <a:p>
            <a:pPr lvl="1"/>
            <a:r>
              <a:rPr dirty="0"/>
              <a:t>Is there a license at all</a:t>
            </a:r>
          </a:p>
          <a:p>
            <a:endParaRPr dirty="0"/>
          </a:p>
          <a:p>
            <a:pPr marL="0" indent="0" algn="ctr">
              <a:buClrTx/>
              <a:buSzTx/>
              <a:buFontTx/>
              <a:buNone/>
              <a:defRPr b="1">
                <a:latin typeface="Avenir Next"/>
                <a:ea typeface="Avenir Next"/>
                <a:cs typeface="Avenir Next"/>
                <a:sym typeface="Avenir Next"/>
              </a:defRPr>
            </a:pPr>
            <a:r>
              <a:rPr dirty="0"/>
              <a:t>If this fails you won’t need worry about the rest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1"/>
          <p:cNvSpPr txBox="1">
            <a:spLocks noGrp="1"/>
          </p:cNvSpPr>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https://clipartxtras.com/categories/view/24dc10f8c0e963e9168b2fcab20d51d21feb8bff/take-a-look-clipart.html</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3" name="Title 2"/>
          <p:cNvSpPr txBox="1">
            <a:spLocks noGrp="1"/>
          </p:cNvSpPr>
          <p:nvPr>
            <p:ph type="title"/>
          </p:nvPr>
        </p:nvSpPr>
        <p:spPr>
          <a:prstGeom prst="rect">
            <a:avLst/>
          </a:prstGeom>
        </p:spPr>
        <p:txBody>
          <a:bodyPr>
            <a:normAutofit fontScale="90000"/>
          </a:bodyPr>
          <a:lstStyle>
            <a:lvl1pPr defTabSz="338835">
              <a:defRPr sz="9860">
                <a:solidFill>
                  <a:srgbClr val="A6AAA9"/>
                </a:solidFill>
              </a:defRPr>
            </a:lvl1pPr>
          </a:lstStyle>
          <a:p>
            <a:r>
              <a:t>Some Key Questions for a First Look at a New Package</a:t>
            </a:r>
          </a:p>
        </p:txBody>
      </p:sp>
      <p:sp>
        <p:nvSpPr>
          <p:cNvPr id="224" name="Content Placeholder 3"/>
          <p:cNvSpPr txBox="1">
            <a:spLocks noGrp="1"/>
          </p:cNvSpPr>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endParaR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6" name="Title 3"/>
          <p:cNvSpPr txBox="1">
            <a:spLocks noGrp="1"/>
          </p:cNvSpPr>
          <p:nvPr>
            <p:ph type="title"/>
          </p:nvPr>
        </p:nvSpPr>
        <p:spPr>
          <a:prstGeom prst="rect">
            <a:avLst/>
          </a:prstGeom>
        </p:spPr>
        <p:txBody>
          <a:bodyPr/>
          <a:lstStyle>
            <a:lvl1pPr defTabSz="519937">
              <a:defRPr sz="15130">
                <a:solidFill>
                  <a:srgbClr val="A6AAA9"/>
                </a:solidFill>
              </a:defRPr>
            </a:lvl1pPr>
          </a:lstStyle>
          <a:p>
            <a:r>
              <a:t>In other words…</a:t>
            </a:r>
          </a:p>
        </p:txBody>
      </p:sp>
      <p:sp>
        <p:nvSpPr>
          <p:cNvPr id="227" name="Content Placeholder 1"/>
          <p:cNvSpPr txBox="1">
            <a:spLocks noGrp="1"/>
          </p:cNvSpPr>
          <p:nvPr>
            <p:ph type="body" sz="quarter" idx="1"/>
          </p:nvPr>
        </p:nvSpPr>
        <p:spPr>
          <a:xfrm>
            <a:off x="406400" y="3376212"/>
            <a:ext cx="12192000" cy="1803401"/>
          </a:xfrm>
          <a:prstGeom prst="rect">
            <a:avLst/>
          </a:prstGeom>
        </p:spPr>
        <p:txBody>
          <a:bodyPr/>
          <a:lstStyle>
            <a:lvl1pPr defTabSz="368045">
              <a:spcBef>
                <a:spcPts val="1400"/>
              </a:spcBef>
              <a:defRPr sz="11466"/>
            </a:lvl1pPr>
          </a:lstStyle>
          <a:p>
            <a:r>
              <a:t>Is it            ?</a:t>
            </a:r>
          </a:p>
        </p:txBody>
      </p:sp>
      <p:pic>
        <p:nvPicPr>
          <p:cNvPr id="228" name="Shape 173" descr="Shape 173"/>
          <p:cNvPicPr>
            <a:picLocks noChangeAspect="1"/>
          </p:cNvPicPr>
          <p:nvPr/>
        </p:nvPicPr>
        <p:blipFill>
          <a:blip r:embed="rId3"/>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a:spLocks noGrp="1"/>
          </p:cNvSpPr>
          <p:nvPr>
            <p:ph type="ctrTitle"/>
          </p:nvPr>
        </p:nvSpPr>
        <p:spPr>
          <a:prstGeom prst="rect">
            <a:avLst/>
          </a:prstGeom>
        </p:spPr>
        <p:txBody>
          <a:bodyPr/>
          <a:lstStyle>
            <a:lvl1pPr algn="ctr" defTabSz="350520">
              <a:defRPr sz="10200">
                <a:solidFill>
                  <a:srgbClr val="A6AAA9"/>
                </a:solidFill>
              </a:defRPr>
            </a:lvl1pPr>
          </a:lstStyle>
          <a:p>
            <a:r>
              <a:t>Let’s look at some warning signs</a:t>
            </a:r>
          </a:p>
        </p:txBody>
      </p:sp>
      <p:pic>
        <p:nvPicPr>
          <p:cNvPr id="233" name="Image" descr="Image"/>
          <p:cNvPicPr>
            <a:picLocks noChangeAspect="1"/>
          </p:cNvPicPr>
          <p:nvPr/>
        </p:nvPicPr>
        <p:blipFill>
          <a:blip r:embed="rId3"/>
          <a:stretch>
            <a:fillRect/>
          </a:stretch>
        </p:blipFill>
        <p:spPr>
          <a:xfrm>
            <a:off x="4223742" y="733111"/>
            <a:ext cx="4557316" cy="4557317"/>
          </a:xfrm>
          <a:prstGeom prst="rect">
            <a:avLst/>
          </a:prstGeom>
          <a:ln w="12700">
            <a:miter lim="400000"/>
          </a:ln>
        </p:spPr>
      </p:pic>
      <p:sp>
        <p:nvSpPr>
          <p:cNvPr id="234"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http://chittagongit.com/icon/high-risk-icon-21.html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38" name="Title 3"/>
          <p:cNvSpPr txBox="1">
            <a:spLocks noGrp="1"/>
          </p:cNvSpPr>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9" name="Rounded Rectangle" descr="“use TweetNaCl.js (a TweetNaCl port to JavaScript) rather than this implementation, which is more likely to perform in constant time and has likely seen more eyes for review/audits.”&#13;&#10;"/>
          <p:cNvSpPr/>
          <p:nvPr/>
        </p:nvSpPr>
        <p:spPr>
          <a:xfrm>
            <a:off x="3212034" y="971379"/>
            <a:ext cx="6555870" cy="3926883"/>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40" name="“use TweetNaCl.js (a TweetNaCl port to JavaScript) rather than this implementation, which is more likely to perform in constant time and has likely seen more eyes for review/audits.”"/>
          <p:cNvSpPr txBox="1"/>
          <p:nvPr/>
        </p:nvSpPr>
        <p:spPr>
          <a:xfrm>
            <a:off x="3411243" y="1193396"/>
            <a:ext cx="6394223" cy="3482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p>
            <a:pPr>
              <a:defRPr sz="3200">
                <a:solidFill>
                  <a:srgbClr val="A6AAA9"/>
                </a:solidFill>
              </a:defRPr>
            </a:pPr>
            <a:r>
              <a:rPr dirty="0"/>
              <a:t>“</a:t>
            </a:r>
            <a:r>
              <a:rPr dirty="0">
                <a:solidFill>
                  <a:schemeClr val="accent4"/>
                </a:solidFill>
              </a:rPr>
              <a:t>use </a:t>
            </a:r>
            <a:r>
              <a:rPr dirty="0" err="1">
                <a:solidFill>
                  <a:schemeClr val="accent4"/>
                </a:solidFill>
              </a:rPr>
              <a:t>TweetNaCl.js</a:t>
            </a:r>
            <a:r>
              <a:rPr dirty="0"/>
              <a:t> (a </a:t>
            </a:r>
            <a:r>
              <a:rPr dirty="0" err="1"/>
              <a:t>TweetNaCl</a:t>
            </a:r>
            <a:r>
              <a:rPr dirty="0"/>
              <a:t> port to JavaScript) rather than this implementation, which is more likely to perform in constant time and has likely seen more eyes for review/audits.”</a:t>
            </a:r>
          </a:p>
        </p:txBody>
      </p:sp>
      <p:sp>
        <p:nvSpPr>
          <p:cNvPr id="241" name="https://github.com/andi506/crypto-js"/>
          <p:cNvSpPr txBox="1"/>
          <p:nvPr/>
        </p:nvSpPr>
        <p:spPr>
          <a:xfrm>
            <a:off x="3270720" y="4967255"/>
            <a:ext cx="6675269" cy="10982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r>
              <a:t>https://github.com/andi506/crypto-js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45" name="Title 3"/>
          <p:cNvSpPr txBox="1">
            <a:spLocks noGrp="1"/>
          </p:cNvSpPr>
          <p:nvPr>
            <p:ph type="title"/>
          </p:nvPr>
        </p:nvSpPr>
        <p:spPr>
          <a:xfrm>
            <a:off x="149626" y="6622556"/>
            <a:ext cx="12192001" cy="2705101"/>
          </a:xfrm>
          <a:prstGeom prst="rect">
            <a:avLst/>
          </a:prstGeom>
        </p:spPr>
        <p:txBody>
          <a:bodyPr/>
          <a:lstStyle/>
          <a:p>
            <a:pPr algn="ctr" defTabSz="350520">
              <a:defRPr sz="10200">
                <a:solidFill>
                  <a:srgbClr val="A6AAA9"/>
                </a:solidFill>
              </a:defRPr>
            </a:pPr>
            <a:r>
              <a:t>READ CAREFULLY &amp; </a:t>
            </a:r>
            <a:r>
              <a:rPr>
                <a:solidFill>
                  <a:srgbClr val="FFFFFF"/>
                </a:solidFill>
              </a:rPr>
              <a:t>use something else</a:t>
            </a:r>
            <a:r>
              <a:t>…</a:t>
            </a:r>
          </a:p>
        </p:txBody>
      </p:sp>
      <p:grpSp>
        <p:nvGrpSpPr>
          <p:cNvPr id="248" name="Group" descr="This code is reference software only and is not feature complete. It should not be used in commercial products at this time. Intel makes no claims for the quality or completeness of this code.&#13;&#10;&#10;"/>
          <p:cNvGrpSpPr/>
          <p:nvPr/>
        </p:nvGrpSpPr>
        <p:grpSpPr>
          <a:xfrm>
            <a:off x="3744410" y="727769"/>
            <a:ext cx="5515980" cy="3678659"/>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81FFF9"/>
                  </a:solidFill>
                  <a:latin typeface="+mn-lt"/>
                  <a:ea typeface="+mn-ea"/>
                  <a:cs typeface="+mn-cs"/>
                  <a:sym typeface="DIN Condensed"/>
                </a:defRPr>
              </a:pPr>
              <a:endParaRPr/>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rPr dirty="0">
                  <a:solidFill>
                    <a:srgbClr val="A6AAA9"/>
                  </a:solidFill>
                </a:rPr>
                <a:t>****************DISCLAIMER************</a:t>
              </a:r>
            </a:p>
            <a:p>
              <a:pPr>
                <a:defRPr>
                  <a:solidFill>
                    <a:srgbClr val="003C71"/>
                  </a:solidFill>
                  <a:latin typeface="Muli"/>
                  <a:ea typeface="Muli"/>
                  <a:cs typeface="Muli"/>
                  <a:sym typeface="Muli"/>
                </a:defRPr>
              </a:pPr>
              <a:r>
                <a:rPr dirty="0">
                  <a:solidFill>
                    <a:srgbClr val="A6AAA9"/>
                  </a:solidFill>
                </a:rPr>
                <a:t>This code is reference software only and is not feature complete</a:t>
              </a:r>
              <a:r>
                <a:rPr dirty="0"/>
                <a:t>. </a:t>
              </a:r>
              <a:r>
                <a:rPr b="1" dirty="0">
                  <a:solidFill>
                    <a:srgbClr val="FFFFFF"/>
                  </a:solidFill>
                </a:rPr>
                <a:t>It should not be used in commercial products at this time.</a:t>
              </a:r>
              <a:r>
                <a:rPr dirty="0"/>
                <a:t> </a:t>
              </a:r>
              <a:r>
                <a:rPr dirty="0">
                  <a:solidFill>
                    <a:srgbClr val="A6AAA9"/>
                  </a:solidFill>
                </a:rPr>
                <a:t>Intel makes no claims for the quality or completeness of this code.</a:t>
              </a:r>
            </a:p>
          </p:txBody>
        </p:sp>
      </p:grpSp>
      <p:sp>
        <p:nvSpPr>
          <p:cNvPr id="249" name="https://github.com/01org/IntelRackScaleArchitecture"/>
          <p:cNvSpPr txBox="1"/>
          <p:nvPr/>
        </p:nvSpPr>
        <p:spPr>
          <a:xfrm>
            <a:off x="3522761" y="4673600"/>
            <a:ext cx="5959278"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r>
              <a:t>https://github.com/01org/IntelRackScaleArchitecture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2"/>
          <p:cNvSpPr txBox="1">
            <a:spLocks noGrp="1"/>
          </p:cNvSpPr>
          <p:nvPr>
            <p:ph type="title"/>
          </p:nvPr>
        </p:nvSpPr>
        <p:spPr>
          <a:xfrm>
            <a:off x="406400" y="6096147"/>
            <a:ext cx="12192000" cy="2463653"/>
          </a:xfrm>
          <a:prstGeom prst="rect">
            <a:avLst/>
          </a:prstGeom>
        </p:spPr>
        <p:txBody>
          <a:bodyPr/>
          <a:lstStyle>
            <a:lvl1pPr>
              <a:defRPr>
                <a:solidFill>
                  <a:srgbClr val="FFFFFF"/>
                </a:solidFill>
              </a:defRPr>
            </a:lvl1pPr>
          </a:lstStyle>
          <a:p>
            <a:r>
              <a:t>nice to know!!!!</a:t>
            </a:r>
          </a:p>
        </p:txBody>
      </p:sp>
      <p:sp>
        <p:nvSpPr>
          <p:cNvPr id="254" name="Rounded Rectangle" descr="“I didn’t write this code but I like it.” &#13;&#10;&#10;"/>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a:p>
        </p:txBody>
      </p:sp>
      <p:sp>
        <p:nvSpPr>
          <p:cNvPr id="25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lvl1pPr>
              <a:defRPr sz="7400">
                <a:solidFill>
                  <a:srgbClr val="A6AAA9"/>
                </a:solidFill>
              </a:defRPr>
            </a:lvl1pPr>
          </a:lstStyle>
          <a:p>
            <a:r>
              <a:rPr dirty="0"/>
              <a:t>“I didn’t write this code but I like it.” </a:t>
            </a:r>
          </a:p>
        </p:txBody>
      </p:sp>
      <p:sp>
        <p:nvSpPr>
          <p:cNvPr id="256" name="https://github.com/kbranigan/cJSON"/>
          <p:cNvSpPr txBox="1"/>
          <p:nvPr/>
        </p:nvSpPr>
        <p:spPr>
          <a:xfrm>
            <a:off x="3908387" y="4868721"/>
            <a:ext cx="522418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a:defRPr>
            </a:lvl1pPr>
          </a:lstStyle>
          <a:p>
            <a:pPr>
              <a:defRPr u="none">
                <a:solidFill>
                  <a:schemeClr val="accent1"/>
                </a:solidFill>
              </a:defRPr>
            </a:pP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https://github.com/kbranigan/cJSON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hape 289" descr="Shape 289"/>
          <p:cNvPicPr>
            <a:picLocks noChangeAspect="1"/>
          </p:cNvPicPr>
          <p:nvPr/>
        </p:nvPicPr>
        <p:blipFill>
          <a:blip r:embed="rId3"/>
          <a:srcRect r="39893" b="58095"/>
          <a:stretch>
            <a:fillRect/>
          </a:stretch>
        </p:blipFill>
        <p:spPr>
          <a:xfrm>
            <a:off x="0" y="1219200"/>
            <a:ext cx="13004803" cy="6716053"/>
          </a:xfrm>
          <a:prstGeom prst="rect">
            <a:avLst/>
          </a:prstGeom>
          <a:ln w="12700">
            <a:miter lim="400000"/>
          </a:ln>
        </p:spPr>
      </p:pic>
      <p:sp>
        <p:nvSpPr>
          <p:cNvPr id="261" name="Oval 3">
            <a:extLst>
              <a:ext uri="{C183D7F6-B498-43B3-948B-1728B52AA6E4}">
                <adec:decorative xmlns:adec="http://schemas.microsoft.com/office/drawing/2017/decorative" val="1"/>
              </a:ext>
            </a:extLst>
          </p:cNvPr>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2" name="Oval 4">
            <a:extLst>
              <a:ext uri="{C183D7F6-B498-43B3-948B-1728B52AA6E4}">
                <adec:decorative xmlns:adec="http://schemas.microsoft.com/office/drawing/2017/decorative" val="1"/>
              </a:ext>
            </a:extLst>
          </p:cNvPr>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3" name="Right Arrow 5">
            <a:extLst>
              <a:ext uri="{C183D7F6-B498-43B3-948B-1728B52AA6E4}">
                <adec:decorative xmlns:adec="http://schemas.microsoft.com/office/drawing/2017/decorative" val="1"/>
              </a:ext>
            </a:extLst>
          </p:cNvPr>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nvGrpSpPr>
          <p:cNvPr id="266" name="Rectangle 6" descr="Shut down in January 2016&#13;&#10;"/>
          <p:cNvGrpSpPr/>
          <p:nvPr/>
        </p:nvGrpSpPr>
        <p:grpSpPr>
          <a:xfrm>
            <a:off x="8453119" y="5572421"/>
            <a:ext cx="4147088" cy="1654049"/>
            <a:chOff x="0" y="-21448"/>
            <a:chExt cx="4147086" cy="1654048"/>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4400">
                  <a:solidFill>
                    <a:srgbClr val="FFFFFF"/>
                  </a:solidFill>
                </a:defRPr>
              </a:lvl1pPr>
            </a:lstStyle>
            <a:p>
              <a:r>
                <a:rPr dirty="0"/>
                <a:t>Shut down in January 2016</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70" name="Title 2"/>
          <p:cNvSpPr txBox="1">
            <a:spLocks noGrp="1"/>
          </p:cNvSpPr>
          <p:nvPr>
            <p:ph type="title"/>
          </p:nvPr>
        </p:nvSpPr>
        <p:spPr>
          <a:prstGeom prst="rect">
            <a:avLst/>
          </a:prstGeom>
        </p:spPr>
        <p:txBody>
          <a:bodyPr/>
          <a:lstStyle>
            <a:lvl1pPr>
              <a:defRPr sz="7600">
                <a:solidFill>
                  <a:srgbClr val="A6AAA9"/>
                </a:solidFill>
              </a:defRPr>
            </a:lvl1pPr>
          </a:lstStyle>
          <a:p>
            <a:r>
              <a:t>Does anyone really look to see what this means?</a:t>
            </a:r>
          </a:p>
        </p:txBody>
      </p:sp>
      <p:pic>
        <p:nvPicPr>
          <p:cNvPr id="271" name="Shape 150" descr="Shape 150"/>
          <p:cNvPicPr>
            <a:picLocks noChangeAspect="1"/>
          </p:cNvPicPr>
          <p:nvPr/>
        </p:nvPicPr>
        <p:blipFill>
          <a:blip r:embed="rId3"/>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How well do you know what’s inside your projects?"/>
          <p:cNvSpPr txBox="1">
            <a:spLocks noGrp="1"/>
          </p:cNvSpPr>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r>
              <a:rPr dirty="0"/>
              <a:t>How well do you know what’s inside your projects?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https://www.gograph.com/vector-clip-art/nope.html</a:t>
            </a:r>
          </a:p>
        </p:txBody>
      </p:sp>
      <p:pic>
        <p:nvPicPr>
          <p:cNvPr id="276" name="Image" descr="Image"/>
          <p:cNvPicPr>
            <a:picLocks noChangeAspect="1"/>
          </p:cNvPicPr>
          <p:nvPr/>
        </p:nvPicPr>
        <p:blipFill>
          <a:blip r:embed="rId3"/>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88" name="http://opencsv.sourceforge.net/"/>
          <p:cNvSpPr txBox="1"/>
          <p:nvPr/>
        </p:nvSpPr>
        <p:spPr>
          <a:xfrm>
            <a:off x="8289605" y="4471279"/>
            <a:ext cx="4198265"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r>
              <a:rPr sz="3000" u="sng" dirty="0">
                <a:solidFill>
                  <a:schemeClr val="accent1">
                    <a:lumMod val="75000"/>
                  </a:schemeClr>
                </a:solidFill>
                <a:latin typeface="Abadi MT Condensed Light" panose="020B0306030101010103" pitchFamily="34" charset="77"/>
                <a:cs typeface="Abadi" panose="020F0502020204030204" pitchFamily="34" charset="0"/>
              </a:rPr>
              <a:t>http://</a:t>
            </a:r>
            <a:r>
              <a:rPr sz="3000" u="sng" dirty="0" err="1">
                <a:solidFill>
                  <a:schemeClr val="accent1">
                    <a:lumMod val="75000"/>
                  </a:schemeClr>
                </a:solidFill>
                <a:latin typeface="Abadi MT Condensed Light" panose="020B0306030101010103" pitchFamily="34" charset="77"/>
                <a:cs typeface="Abadi" panose="020F0502020204030204" pitchFamily="34" charset="0"/>
              </a:rPr>
              <a:t>opencsv.sourceforge.net</a:t>
            </a:r>
            <a:r>
              <a:rPr sz="3000" u="sng" dirty="0">
                <a:solidFill>
                  <a:schemeClr val="accent1">
                    <a:lumMod val="75000"/>
                  </a:schemeClr>
                </a:solidFill>
                <a:latin typeface="Abadi MT Condensed Light" panose="020B0306030101010103" pitchFamily="34" charset="77"/>
                <a:cs typeface="Abadi" panose="020F0502020204030204" pitchFamily="34" charset="0"/>
              </a:rPr>
              <a:t>/</a:t>
            </a:r>
          </a:p>
        </p:txBody>
      </p:sp>
      <p:sp>
        <p:nvSpPr>
          <p:cNvPr id="280" name="Rounded Rectangle" descr="“CryptoJS is a project that I enjoy and work on in my spare time, but unfortunately my 9-to-5 hasn't left me with as much free time as it used to. I'd still like to continue improving it in the future, but I can't say when that will be.”&#13;&#10;" hidden="1"/>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grpSp>
        <p:nvGrpSpPr>
          <p:cNvPr id="283" name="Group" descr="“opencsv was developed in a couple of hours”&#13;&#10;"/>
          <p:cNvGrpSpPr/>
          <p:nvPr/>
        </p:nvGrpSpPr>
        <p:grpSpPr>
          <a:xfrm>
            <a:off x="7936013" y="1020513"/>
            <a:ext cx="4905451" cy="3353657"/>
            <a:chOff x="0" y="0"/>
            <a:chExt cx="4905450" cy="3353655"/>
          </a:xfrm>
        </p:grpSpPr>
        <p:sp>
          <p:nvSpPr>
            <p:cNvPr id="28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82" name="“opencsv was developed in a couple of hours”"/>
            <p:cNvSpPr txBox="1"/>
            <p:nvPr/>
          </p:nvSpPr>
          <p:spPr>
            <a:xfrm>
              <a:off x="163711" y="602153"/>
              <a:ext cx="4578028" cy="2149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4400" b="1">
                  <a:solidFill>
                    <a:srgbClr val="A6AAA9"/>
                  </a:solidFill>
                  <a:latin typeface="Helvetica"/>
                  <a:ea typeface="Helvetica"/>
                  <a:cs typeface="Helvetica"/>
                  <a:sym typeface="Helvetica"/>
                </a:defRPr>
              </a:lvl1pPr>
            </a:lstStyle>
            <a:p>
              <a:r>
                <a:rPr dirty="0"/>
                <a:t>“</a:t>
              </a:r>
              <a:r>
                <a:rPr dirty="0" err="1"/>
                <a:t>opencsv</a:t>
              </a:r>
              <a:r>
                <a:rPr dirty="0"/>
                <a:t> was developed in a couple of hours”</a:t>
              </a:r>
            </a:p>
          </p:txBody>
        </p:sp>
      </p:grpSp>
      <p:sp>
        <p:nvSpPr>
          <p:cNvPr id="287" name="https://code.google.com/archive/p/crypto-js/"/>
          <p:cNvSpPr txBox="1"/>
          <p:nvPr/>
        </p:nvSpPr>
        <p:spPr>
          <a:xfrm>
            <a:off x="664289" y="5495001"/>
            <a:ext cx="6804748"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 https://code.google.com/archive/p/crypto-js/ </a:t>
            </a:r>
          </a:p>
        </p:txBody>
      </p:sp>
      <p:grpSp>
        <p:nvGrpSpPr>
          <p:cNvPr id="286" name="Group">
            <a:extLst>
              <a:ext uri="{C183D7F6-B498-43B3-948B-1728B52AA6E4}">
                <adec:decorative xmlns:adec="http://schemas.microsoft.com/office/drawing/2017/decorative" val="1"/>
              </a:ext>
            </a:extLst>
          </p:cNvPr>
          <p:cNvGrpSpPr/>
          <p:nvPr/>
        </p:nvGrpSpPr>
        <p:grpSpPr>
          <a:xfrm>
            <a:off x="435343" y="553658"/>
            <a:ext cx="7226498" cy="4847979"/>
            <a:chOff x="0" y="0"/>
            <a:chExt cx="7226496" cy="4847977"/>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3400">
                  <a:solidFill>
                    <a:srgbClr val="A6AAA9"/>
                  </a:solidFill>
                </a:defRPr>
              </a:lvl1pPr>
            </a:lstStyle>
            <a:p>
              <a:r>
                <a:rPr dirty="0"/>
                <a:t>“</a:t>
              </a:r>
              <a:r>
                <a:rPr dirty="0" err="1"/>
                <a:t>CryptoJS</a:t>
              </a:r>
              <a:r>
                <a:rPr dirty="0"/>
                <a:t>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
        <p:nvSpPr>
          <p:cNvPr id="11"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97D50952-DB3F-CF45-B388-B481D36F2C02}"/>
              </a:ext>
            </a:extLst>
          </p:cNvPr>
          <p:cNvSpPr/>
          <p:nvPr/>
        </p:nvSpPr>
        <p:spPr>
          <a:xfrm>
            <a:off x="407813" y="408261"/>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
        <p:nvSpPr>
          <p:cNvPr id="12"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3FA54608-E320-A045-9682-95ECC2C2BEC6}"/>
              </a:ext>
            </a:extLst>
          </p:cNvPr>
          <p:cNvSpPr/>
          <p:nvPr/>
        </p:nvSpPr>
        <p:spPr>
          <a:xfrm>
            <a:off x="412673" y="430385"/>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srcRect t="5277"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98" name="Group">
            <a:extLst>
              <a:ext uri="{C183D7F6-B498-43B3-948B-1728B52AA6E4}">
                <adec:decorative xmlns:adec="http://schemas.microsoft.com/office/drawing/2017/decorative" val="1"/>
              </a:ext>
            </a:extLst>
          </p:cNvPr>
          <p:cNvGrpSpPr/>
          <p:nvPr/>
        </p:nvGrpSpPr>
        <p:grpSpPr>
          <a:xfrm>
            <a:off x="2782585" y="914752"/>
            <a:ext cx="8094368" cy="4748808"/>
            <a:chOff x="0" y="0"/>
            <a:chExt cx="8094367" cy="4748807"/>
          </a:xfrm>
        </p:grpSpPr>
        <p:sp>
          <p:nvSpPr>
            <p:cNvPr id="29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97" name="“[This code is] slower and more subjective to side-channel attacks by nature”" descr="“[This code is] slower and more subjective to side-channel attacks by nature”&#13;&#10;"/>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5200">
                  <a:solidFill>
                    <a:srgbClr val="A6AAA9"/>
                  </a:solidFill>
                </a:defRPr>
              </a:lvl1pPr>
            </a:lstStyle>
            <a:p>
              <a:r>
                <a:rPr dirty="0"/>
                <a:t>“[This code is] slower and more subjective to side-channel attacks by nature”</a:t>
              </a:r>
            </a:p>
          </p:txBody>
        </p:sp>
      </p:grpSp>
      <p:sp>
        <p:nvSpPr>
          <p:cNvPr id="299" name="http://www.literatecode.com/aes256"/>
          <p:cNvSpPr txBox="1"/>
          <p:nvPr/>
        </p:nvSpPr>
        <p:spPr>
          <a:xfrm>
            <a:off x="4135657" y="5652257"/>
            <a:ext cx="543898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http://www.literatecode.com/aes256</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305" name="Group">
            <a:extLst>
              <a:ext uri="{C183D7F6-B498-43B3-948B-1728B52AA6E4}">
                <adec:decorative xmlns:adec="http://schemas.microsoft.com/office/drawing/2017/decorative" val="1"/>
              </a:ext>
            </a:extLst>
          </p:cNvPr>
          <p:cNvGrpSpPr/>
          <p:nvPr/>
        </p:nvGrpSpPr>
        <p:grpSpPr>
          <a:xfrm>
            <a:off x="3296119" y="869675"/>
            <a:ext cx="6412561" cy="4317824"/>
            <a:chOff x="0" y="0"/>
            <a:chExt cx="6412560" cy="4317822"/>
          </a:xfrm>
        </p:grpSpPr>
        <p:sp>
          <p:nvSpPr>
            <p:cNvPr id="303" name="Rounded Rectangle">
              <a:extLst>
                <a:ext uri="{C183D7F6-B498-43B3-948B-1728B52AA6E4}">
                  <adec:decorative xmlns:adec="http://schemas.microsoft.com/office/drawing/2017/decorative" val="1"/>
                </a:ext>
              </a:extLst>
            </p:cNvPr>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04" name="“cJSON aims to be the dumbest possible parser that you can get your job done with. ”" descr="“cJSON aims to be the dumbest possible parser that you can get your job done with. ”&#13;&#10;"/>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lvl1pPr>
                <a:defRPr sz="4200">
                  <a:solidFill>
                    <a:srgbClr val="A6AAA9"/>
                  </a:solidFill>
                </a:defRPr>
              </a:lvl1pPr>
            </a:lstStyle>
            <a:p>
              <a:r>
                <a:rPr dirty="0"/>
                <a:t>“</a:t>
              </a:r>
              <a:r>
                <a:rPr dirty="0" err="1"/>
                <a:t>cJSON</a:t>
              </a:r>
              <a:r>
                <a:rPr dirty="0"/>
                <a:t> aims to be the dumbest possible parser that you can get your job done with. ”</a:t>
              </a:r>
            </a:p>
          </p:txBody>
        </p:sp>
      </p:grpSp>
      <p:sp>
        <p:nvSpPr>
          <p:cNvPr id="306" name="https://github.com/kbranigan/cJSON/commit/730209a718cc9bada631cea136d13017752720f5"/>
          <p:cNvSpPr txBox="1"/>
          <p:nvPr/>
        </p:nvSpPr>
        <p:spPr>
          <a:xfrm>
            <a:off x="625790" y="5428289"/>
            <a:ext cx="1175321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r>
              <a:rPr sz="2800" u="sng" dirty="0">
                <a:solidFill>
                  <a:schemeClr val="accent1">
                    <a:lumMod val="75000"/>
                  </a:schemeClr>
                </a:solidFill>
                <a:latin typeface="Abadi MT Condensed Light" panose="020B0306030101010103" pitchFamily="34" charset="77"/>
              </a:rPr>
              <a:t>https://</a:t>
            </a:r>
            <a:r>
              <a:rPr sz="2800" u="sng" dirty="0" err="1">
                <a:solidFill>
                  <a:schemeClr val="accent1">
                    <a:lumMod val="75000"/>
                  </a:schemeClr>
                </a:solidFill>
                <a:latin typeface="Abadi MT Condensed Light" panose="020B0306030101010103" pitchFamily="34" charset="77"/>
              </a:rPr>
              <a:t>github.com</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kbranigan</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cJSON</a:t>
            </a:r>
            <a:r>
              <a:rPr sz="2800" u="sng" dirty="0">
                <a:solidFill>
                  <a:schemeClr val="accent1">
                    <a:lumMod val="75000"/>
                  </a:schemeClr>
                </a:solidFill>
                <a:latin typeface="Abadi MT Condensed Light" panose="020B0306030101010103" pitchFamily="34" charset="77"/>
              </a:rPr>
              <a:t>/commit/730209a718cc9bada631cea136d13017752720f5</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0" name="Content Placeholder 3"/>
          <p:cNvSpPr txBox="1">
            <a:spLocks noGrp="1"/>
          </p:cNvSpPr>
          <p:nvPr>
            <p:ph type="body" sz="quarter" idx="1"/>
          </p:nvPr>
        </p:nvSpPr>
        <p:spPr>
          <a:prstGeom prst="rect">
            <a:avLst/>
          </a:prstGeom>
        </p:spPr>
        <p:txBody>
          <a:bodyPr/>
          <a:lstStyle/>
          <a:p>
            <a:r>
              <a:t>What would we like to see?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8" name="Shape 223"/>
          <p:cNvSpPr txBox="1">
            <a:spLocks noGrp="1"/>
          </p:cNvSpPr>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r>
              <a:t>Key questions about Contributors</a:t>
            </a:r>
          </a:p>
        </p:txBody>
      </p:sp>
      <p:sp>
        <p:nvSpPr>
          <p:cNvPr id="319" name="Shape 224"/>
          <p:cNvSpPr txBox="1">
            <a:spLocks noGrp="1"/>
          </p:cNvSpPr>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pull requests &amp; checkins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5" name="Group">
            <a:extLst>
              <a:ext uri="{C183D7F6-B498-43B3-948B-1728B52AA6E4}">
                <adec:decorative xmlns:adec="http://schemas.microsoft.com/office/drawing/2017/decorative" val="1"/>
              </a:ext>
            </a:extLst>
          </p:cNvPr>
          <p:cNvGrpSpPr/>
          <p:nvPr/>
        </p:nvGrpSpPr>
        <p:grpSpPr>
          <a:xfrm>
            <a:off x="9241819" y="1292543"/>
            <a:ext cx="3583925" cy="939105"/>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lvl1pPr>
                <a:defRPr>
                  <a:solidFill>
                    <a:srgbClr val="A6AAA9"/>
                  </a:solidFill>
                </a:defRPr>
              </a:lvl1pPr>
            </a:lstStyle>
            <a:p>
              <a:r>
                <a:t>Good example: many active contributors</a:t>
              </a:r>
            </a:p>
          </p:txBody>
        </p:sp>
      </p:grpSp>
      <p:pic>
        <p:nvPicPr>
          <p:cNvPr id="326" name="Image" descr="Image"/>
          <p:cNvPicPr>
            <a:picLocks noChangeAspect="1"/>
          </p:cNvPicPr>
          <p:nvPr/>
        </p:nvPicPr>
        <p:blipFill>
          <a:blip r:embed="rId3"/>
          <a:stretch>
            <a:fillRect/>
          </a:stretch>
        </p:blipFill>
        <p:spPr>
          <a:xfrm>
            <a:off x="6887350" y="4575529"/>
            <a:ext cx="5813974" cy="3091558"/>
          </a:xfrm>
          <a:prstGeom prst="rect">
            <a:avLst/>
          </a:prstGeom>
          <a:ln w="12700">
            <a:miter lim="400000"/>
          </a:ln>
        </p:spPr>
      </p:pic>
      <p:pic>
        <p:nvPicPr>
          <p:cNvPr id="327" name="Image" descr="Image"/>
          <p:cNvPicPr>
            <a:picLocks noChangeAspect="1"/>
          </p:cNvPicPr>
          <p:nvPr/>
        </p:nvPicPr>
        <p:blipFill>
          <a:blip r:embed="rId4"/>
          <a:stretch>
            <a:fillRect/>
          </a:stretch>
        </p:blipFill>
        <p:spPr>
          <a:xfrm>
            <a:off x="605083" y="4529387"/>
            <a:ext cx="5813974" cy="3183842"/>
          </a:xfrm>
          <a:prstGeom prst="rect">
            <a:avLst/>
          </a:prstGeom>
          <a:ln w="12700">
            <a:miter lim="400000"/>
          </a:ln>
        </p:spPr>
      </p:pic>
      <p:pic>
        <p:nvPicPr>
          <p:cNvPr id="328" name="Image" descr="Image"/>
          <p:cNvPicPr>
            <a:picLocks noChangeAspect="1"/>
          </p:cNvPicPr>
          <p:nvPr/>
        </p:nvPicPr>
        <p:blipFill>
          <a:blip r:embed="rId5"/>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a:extLst>
              <a:ext uri="{C183D7F6-B498-43B3-948B-1728B52AA6E4}">
                <adec:decorative xmlns:adec="http://schemas.microsoft.com/office/drawing/2017/decorative" val="1"/>
              </a:ext>
            </a:extLst>
          </p:cNvPr>
          <p:cNvGrpSpPr/>
          <p:nvPr/>
        </p:nvGrpSpPr>
        <p:grpSpPr>
          <a:xfrm>
            <a:off x="7698797" y="541067"/>
            <a:ext cx="4356609" cy="1452204"/>
            <a:chOff x="0" y="0"/>
            <a:chExt cx="4356608" cy="1452202"/>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33" name="A good example: one significant contributor and not recently active" descr="A good example: one significant contributor and not recently active&#13;&#10;"/>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a:solidFill>
                    <a:srgbClr val="A6AAA9"/>
                  </a:solidFill>
                </a:defRPr>
              </a:lvl1pPr>
            </a:lstStyle>
            <a:p>
              <a:r>
                <a:rPr dirty="0"/>
                <a:t>A good example: one significant contributor and not recently active</a:t>
              </a:r>
            </a:p>
          </p:txBody>
        </p:sp>
      </p:grpSp>
      <p:pic>
        <p:nvPicPr>
          <p:cNvPr id="335" name="Image" descr="Image"/>
          <p:cNvPicPr>
            <a:picLocks noChangeAspect="1"/>
          </p:cNvPicPr>
          <p:nvPr/>
        </p:nvPicPr>
        <p:blipFill>
          <a:blip r:embed="rId3"/>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77" name="Content Placeholder 1"/>
          <p:cNvSpPr txBox="1">
            <a:spLocks noGrp="1"/>
          </p:cNvSpPr>
          <p:nvPr>
            <p:ph type="body" sz="quarter" idx="1"/>
          </p:nvPr>
        </p:nvSpPr>
        <p:spPr>
          <a:prstGeom prst="rect">
            <a:avLst/>
          </a:prstGeom>
        </p:spPr>
        <p:txBody>
          <a:bodyPr/>
          <a:lstStyle>
            <a:lvl1pPr defTabSz="496570">
              <a:spcBef>
                <a:spcPts val="1900"/>
              </a:spcBef>
              <a:defRPr sz="4590"/>
            </a:lvl1pPr>
          </a:lstStyle>
          <a:p>
            <a:r>
              <a:rPr dirty="0"/>
              <a:t>As A Security Professional You are expected to know what is in your product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640">
                <a:solidFill>
                  <a:srgbClr val="C3D600">
                    <a:alpha val="90000"/>
                  </a:srgbClr>
                </a:solidFill>
              </a:defRPr>
            </a:pPr>
            <a:r>
              <a:rPr dirty="0">
                <a:solidFill>
                  <a:srgbClr val="A6AAA9"/>
                </a:solidFill>
              </a:rPr>
              <a:t>Step 3:</a:t>
            </a:r>
            <a:br>
              <a:rPr dirty="0">
                <a:solidFill>
                  <a:srgbClr val="A6AAA9"/>
                </a:solidFill>
              </a:rPr>
            </a:br>
            <a:r>
              <a:rPr dirty="0">
                <a:solidFill>
                  <a:srgbClr val="FFFFFF">
                    <a:alpha val="90000"/>
                  </a:srgbClr>
                </a:solidFill>
              </a:rPr>
              <a:t>Dependencies dependencies dependencies</a:t>
            </a:r>
            <a:br>
              <a:rPr dirty="0">
                <a:solidFill>
                  <a:srgbClr val="FFFFFF">
                    <a:alpha val="90000"/>
                  </a:srgbClr>
                </a:solidFill>
              </a:rPr>
            </a:br>
            <a:br>
              <a:rPr dirty="0">
                <a:solidFill>
                  <a:srgbClr val="FFFFFF">
                    <a:alpha val="90000"/>
                  </a:srgbClr>
                </a:solidFill>
              </a:rPr>
            </a:br>
            <a:r>
              <a:rPr dirty="0">
                <a:solidFill>
                  <a:srgbClr val="FFFFFF">
                    <a:alpha val="90000"/>
                  </a:srgbClr>
                </a:solidFill>
              </a:rPr>
              <a:t>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ow Dependent are your projects">
            <a:extLst>
              <a:ext uri="{FF2B5EF4-FFF2-40B4-BE49-F238E27FC236}">
                <a16:creationId xmlns:a16="http://schemas.microsoft.com/office/drawing/2014/main" id="{C20EE76E-55B0-AA4C-8C10-57DB9B36D58F}"/>
              </a:ext>
            </a:extLst>
          </p:cNvPr>
          <p:cNvSpPr>
            <a:spLocks noGrp="1"/>
          </p:cNvSpPr>
          <p:nvPr>
            <p:ph type="title"/>
          </p:nvPr>
        </p:nvSpPr>
        <p:spPr>
          <a:xfrm>
            <a:off x="406400" y="3995530"/>
            <a:ext cx="12192000" cy="4564270"/>
          </a:xfrm>
        </p:spPr>
        <p:txBody>
          <a:bodyPr>
            <a:normAutofit/>
          </a:bodyPr>
          <a:lstStyle/>
          <a:p>
            <a:r>
              <a:rPr lang="en-US" sz="8000" dirty="0">
                <a:solidFill>
                  <a:schemeClr val="tx1"/>
                </a:solidFill>
              </a:rPr>
              <a:t>How Dependent are your projects</a:t>
            </a:r>
          </a:p>
        </p:txBody>
      </p:sp>
    </p:spTree>
    <p:extLst>
      <p:ext uri="{BB962C8B-B14F-4D97-AF65-F5344CB8AC3E}">
        <p14:creationId xmlns:p14="http://schemas.microsoft.com/office/powerpoint/2010/main" val="3294105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 of libraries used  per application by language type">
            <a:extLst>
              <a:ext uri="{FF2B5EF4-FFF2-40B4-BE49-F238E27FC236}">
                <a16:creationId xmlns:a16="http://schemas.microsoft.com/office/drawing/2014/main" id="{61E26DDE-0018-D748-9026-8BEC4DFB1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11" y="1985755"/>
            <a:ext cx="11564178" cy="5782089"/>
          </a:xfrm>
          <a:prstGeom prst="rect">
            <a:avLst/>
          </a:prstGeom>
        </p:spPr>
      </p:pic>
      <p:sp>
        <p:nvSpPr>
          <p:cNvPr id="4" name="TextBox 3">
            <a:extLst>
              <a:ext uri="{FF2B5EF4-FFF2-40B4-BE49-F238E27FC236}">
                <a16:creationId xmlns:a16="http://schemas.microsoft.com/office/drawing/2014/main" id="{4E4D7838-4611-584F-9E67-1616887D02E0}"/>
              </a:ext>
            </a:extLst>
          </p:cNvPr>
          <p:cNvSpPr txBox="1"/>
          <p:nvPr/>
        </p:nvSpPr>
        <p:spPr>
          <a:xfrm>
            <a:off x="615142" y="8502295"/>
            <a:ext cx="528830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Source: Veracode State of Software Security</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8228726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Good packages do not guarantee good dependencies"/>
          <p:cNvSpPr txBox="1">
            <a:spLocks noGrp="1"/>
          </p:cNvSpPr>
          <p:nvPr>
            <p:ph type="ctrTitle"/>
          </p:nvPr>
        </p:nvSpPr>
        <p:spPr>
          <a:prstGeom prst="rect">
            <a:avLst/>
          </a:prstGeom>
        </p:spPr>
        <p:txBody>
          <a:bodyPr>
            <a:normAutofit fontScale="90000"/>
          </a:bodyPr>
          <a:lstStyle>
            <a:lvl1pPr algn="ctr" defTabSz="537463">
              <a:lnSpc>
                <a:spcPct val="100000"/>
              </a:lnSpc>
              <a:spcBef>
                <a:spcPts val="2200"/>
              </a:spcBef>
              <a:defRPr sz="6992" b="1" cap="none">
                <a:solidFill>
                  <a:srgbClr val="FFFFFF"/>
                </a:solidFill>
                <a:latin typeface="Helvetica"/>
                <a:ea typeface="Helvetica"/>
                <a:cs typeface="Helvetica"/>
                <a:sym typeface="Helvetica"/>
              </a:defRPr>
            </a:lvl1pPr>
          </a:lstStyle>
          <a:p>
            <a:r>
              <a:rPr dirty="0"/>
              <a:t>Good packages do not guarantee good dependencies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45" name="Shape 373"/>
          <p:cNvSpPr txBox="1">
            <a:spLocks noGrp="1"/>
          </p:cNvSpPr>
          <p:nvPr>
            <p:ph type="title"/>
          </p:nvPr>
        </p:nvSpPr>
        <p:spPr>
          <a:prstGeom prst="rect">
            <a:avLst/>
          </a:prstGeom>
        </p:spPr>
        <p:txBody>
          <a:bodyPr lIns="130026" tIns="130026" rIns="130026" bIns="130026"/>
          <a:lstStyle>
            <a:lvl1pPr>
              <a:defRPr>
                <a:solidFill>
                  <a:srgbClr val="A6AAA9"/>
                </a:solidFill>
              </a:defRPr>
            </a:lvl1pPr>
          </a:lstStyle>
          <a:p>
            <a:r>
              <a:rPr dirty="0"/>
              <a:t>Why?</a:t>
            </a:r>
          </a:p>
        </p:txBody>
      </p:sp>
      <p:sp>
        <p:nvSpPr>
          <p:cNvPr id="346" name="Shape 374"/>
          <p:cNvSpPr txBox="1">
            <a:spLocks noGrp="1"/>
          </p:cNvSpPr>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rPr dirty="0"/>
              <a:t>Upstream projects do not use the same criteria for inclusion as Products should</a:t>
            </a:r>
          </a:p>
          <a:p>
            <a:pPr marL="803529" indent="-634365" defTabSz="432308">
              <a:spcBef>
                <a:spcPts val="1700"/>
              </a:spcBef>
              <a:buSzPct val="100000"/>
              <a:buFont typeface="Arial"/>
              <a:buChar char="•"/>
              <a:defRPr sz="3996"/>
            </a:pPr>
            <a:r>
              <a:rPr dirty="0"/>
              <a:t>It is possible for a package to depend on code that has vulnerabilities</a:t>
            </a:r>
          </a:p>
          <a:p>
            <a:pPr indent="169163" defTabSz="432308">
              <a:spcBef>
                <a:spcPts val="1700"/>
              </a:spcBef>
              <a:defRPr sz="3996"/>
            </a:pPr>
            <a:endParaRPr dirty="0"/>
          </a:p>
          <a:p>
            <a:pPr indent="169163" defTabSz="432308">
              <a:spcBef>
                <a:spcPts val="1700"/>
              </a:spcBef>
              <a:defRPr sz="3996"/>
            </a:pPr>
            <a:r>
              <a:rPr dirty="0"/>
              <a:t>Understand your dependencies and the additional risk it brings. Allocate time to work on the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50" name="Title 4"/>
          <p:cNvSpPr txBox="1">
            <a:spLocks noGrp="1"/>
          </p:cNvSpPr>
          <p:nvPr>
            <p:ph type="title"/>
          </p:nvPr>
        </p:nvSpPr>
        <p:spPr>
          <a:xfrm>
            <a:off x="406400" y="6426200"/>
            <a:ext cx="12192000" cy="2325059"/>
          </a:xfrm>
          <a:prstGeom prst="rect">
            <a:avLst/>
          </a:prstGeom>
        </p:spPr>
        <p:txBody>
          <a:bodyPr/>
          <a:lstStyle>
            <a:lvl1pPr algn="ctr" defTabSz="297941">
              <a:defRPr sz="8670">
                <a:solidFill>
                  <a:srgbClr val="A6AAA9"/>
                </a:solidFill>
              </a:defRPr>
            </a:lvl1pPr>
          </a:lstStyle>
          <a:p>
            <a:r>
              <a:rPr dirty="0"/>
              <a:t>all Repositories are not created equal</a:t>
            </a:r>
          </a:p>
        </p:txBody>
      </p:sp>
      <p:sp>
        <p:nvSpPr>
          <p:cNvPr id="351" name="Content Placeholder 5"/>
          <p:cNvSpPr txBox="1">
            <a:spLocks noGrp="1"/>
          </p:cNvSpPr>
          <p:nvPr>
            <p:ph type="body" idx="1"/>
          </p:nvPr>
        </p:nvSpPr>
        <p:spPr>
          <a:xfrm>
            <a:off x="406400" y="1330836"/>
            <a:ext cx="12192000" cy="4739764"/>
          </a:xfrm>
          <a:prstGeom prst="rect">
            <a:avLst/>
          </a:prstGeom>
        </p:spPr>
        <p:txBody>
          <a:bodyPr anchor="ctr"/>
          <a:lstStyle>
            <a:lvl1pPr>
              <a:buFont typeface="Arial"/>
            </a:lvl1pPr>
          </a:lstStyle>
          <a:p>
            <a:r>
              <a:t>Npm (node.js), PyPi (python), ruby gems (ruby), CPAN (perl), etc. are not curated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ackage managers don’t always imply high quality"/>
          <p:cNvSpPr txBox="1">
            <a:spLocks noGrp="1"/>
          </p:cNvSpPr>
          <p:nvPr>
            <p:ph type="ctrTitle"/>
          </p:nvPr>
        </p:nvSpPr>
        <p:spPr>
          <a:prstGeom prst="rect">
            <a:avLst/>
          </a:prstGeom>
        </p:spPr>
        <p:txBody>
          <a:bodyPr/>
          <a:lstStyle>
            <a:lvl1pPr>
              <a:lnSpc>
                <a:spcPct val="100000"/>
              </a:lnSpc>
              <a:spcBef>
                <a:spcPts val="2400"/>
              </a:spcBef>
              <a:defRPr sz="6700" b="1" cap="none">
                <a:solidFill>
                  <a:srgbClr val="A6AAA9"/>
                </a:solidFill>
                <a:latin typeface="Helvetica"/>
                <a:ea typeface="Helvetica"/>
                <a:cs typeface="Helvetica"/>
                <a:sym typeface="Helvetica"/>
              </a:defRPr>
            </a:lvl1pPr>
          </a:lstStyle>
          <a:p>
            <a:r>
              <a:rPr dirty="0"/>
              <a:t>Package managers don’t always imply high quality</a:t>
            </a:r>
          </a:p>
        </p:txBody>
      </p:sp>
      <p:sp>
        <p:nvSpPr>
          <p:cNvPr id="357" name="I wonder what happens when you remove a module?"/>
          <p:cNvSpPr txBox="1"/>
          <p:nvPr/>
        </p:nvSpPr>
        <p:spPr>
          <a:xfrm>
            <a:off x="406400" y="2602859"/>
            <a:ext cx="2908684" cy="1702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2300" b="1">
                <a:solidFill>
                  <a:srgbClr val="FFFFFF"/>
                </a:solidFill>
                <a:latin typeface="Helvetica Neue"/>
                <a:ea typeface="Helvetica Neue"/>
                <a:cs typeface="Helvetica Neue"/>
                <a:sym typeface="Helvetica Neue"/>
              </a:defRPr>
            </a:lvl1pPr>
          </a:lstStyle>
          <a:p>
            <a:r>
              <a:rPr dirty="0"/>
              <a:t>I wonder what happens when you remove a module?</a:t>
            </a:r>
          </a:p>
        </p:txBody>
      </p:sp>
      <p:sp>
        <p:nvSpPr>
          <p:cNvPr id="358" name="Oh wait!! that already happened"/>
          <p:cNvSpPr txBox="1"/>
          <p:nvPr/>
        </p:nvSpPr>
        <p:spPr>
          <a:xfrm>
            <a:off x="2954675" y="4723223"/>
            <a:ext cx="2770423" cy="93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457200">
              <a:lnSpc>
                <a:spcPct val="117999"/>
              </a:lnSpc>
              <a:spcBef>
                <a:spcPts val="0"/>
              </a:spcBef>
              <a:defRPr sz="2400" b="1">
                <a:solidFill>
                  <a:srgbClr val="FFFFFF"/>
                </a:solidFill>
                <a:latin typeface="Helvetica Neue"/>
                <a:ea typeface="Helvetica Neue"/>
                <a:cs typeface="Helvetica Neue"/>
                <a:sym typeface="Helvetica Neue"/>
              </a:defRPr>
            </a:lvl1pPr>
          </a:lstStyle>
          <a:p>
            <a:r>
              <a:rPr dirty="0"/>
              <a:t>Oh wait!! that already happened</a:t>
            </a:r>
          </a:p>
        </p:txBody>
      </p:sp>
      <p:pic>
        <p:nvPicPr>
          <p:cNvPr id="2" name="Picture 1">
            <a:extLst>
              <a:ext uri="{FF2B5EF4-FFF2-40B4-BE49-F238E27FC236}">
                <a16:creationId xmlns:a16="http://schemas.microsoft.com/office/drawing/2014/main" id="{61F6B443-D59F-B78F-A327-9004B2B54D94}"/>
              </a:ext>
            </a:extLst>
          </p:cNvPr>
          <p:cNvPicPr>
            <a:picLocks noChangeAspect="1"/>
          </p:cNvPicPr>
          <p:nvPr/>
        </p:nvPicPr>
        <p:blipFill>
          <a:blip r:embed="rId3"/>
          <a:stretch>
            <a:fillRect/>
          </a:stretch>
        </p:blipFill>
        <p:spPr>
          <a:xfrm>
            <a:off x="6070907" y="0"/>
            <a:ext cx="6837970" cy="6129251"/>
          </a:xfrm>
          <a:prstGeom prst="rect">
            <a:avLst/>
          </a:prstGeom>
        </p:spPr>
      </p:pic>
      <p:pic>
        <p:nvPicPr>
          <p:cNvPr id="3" name="Picture 2">
            <a:extLst>
              <a:ext uri="{FF2B5EF4-FFF2-40B4-BE49-F238E27FC236}">
                <a16:creationId xmlns:a16="http://schemas.microsoft.com/office/drawing/2014/main" id="{535B5CEE-218D-5183-503F-06D536A1CED4}"/>
              </a:ext>
            </a:extLst>
          </p:cNvPr>
          <p:cNvPicPr>
            <a:picLocks noChangeAspect="1"/>
          </p:cNvPicPr>
          <p:nvPr/>
        </p:nvPicPr>
        <p:blipFill>
          <a:blip r:embed="rId4"/>
          <a:stretch>
            <a:fillRect/>
          </a:stretch>
        </p:blipFill>
        <p:spPr>
          <a:xfrm>
            <a:off x="1454342" y="424924"/>
            <a:ext cx="4270756" cy="2177935"/>
          </a:xfrm>
          <a:prstGeom prst="rect">
            <a:avLst/>
          </a:prstGeom>
        </p:spPr>
      </p:pic>
      <p:cxnSp>
        <p:nvCxnSpPr>
          <p:cNvPr id="5" name="Straight Connector 4">
            <a:extLst>
              <a:ext uri="{FF2B5EF4-FFF2-40B4-BE49-F238E27FC236}">
                <a16:creationId xmlns:a16="http://schemas.microsoft.com/office/drawing/2014/main" id="{D989F7B7-3024-AC10-F5D3-107DCF1F290B}"/>
              </a:ext>
            </a:extLst>
          </p:cNvPr>
          <p:cNvCxnSpPr>
            <a:cxnSpLocks/>
          </p:cNvCxnSpPr>
          <p:nvPr/>
        </p:nvCxnSpPr>
        <p:spPr>
          <a:xfrm>
            <a:off x="5725098" y="424924"/>
            <a:ext cx="2654131" cy="1952516"/>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84C417A0-B84C-187D-FFF9-F40786346BEF}"/>
              </a:ext>
            </a:extLst>
          </p:cNvPr>
          <p:cNvCxnSpPr/>
          <p:nvPr/>
        </p:nvCxnSpPr>
        <p:spPr>
          <a:xfrm flipV="1">
            <a:off x="5725098" y="2377440"/>
            <a:ext cx="2654131" cy="225419"/>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2" name="“How removing 11 lines of code nearly broke the internet”"/>
          <p:cNvSpPr txBox="1">
            <a:spLocks noGrp="1"/>
          </p:cNvSpPr>
          <p:nvPr>
            <p:ph type="title"/>
          </p:nvPr>
        </p:nvSpPr>
        <p:spPr>
          <a:xfrm>
            <a:off x="406400" y="6847468"/>
            <a:ext cx="12192000" cy="2283832"/>
          </a:xfrm>
          <a:prstGeom prst="rect">
            <a:avLst/>
          </a:prstGeom>
        </p:spPr>
        <p:txBody>
          <a:bodyPr/>
          <a:lstStyle>
            <a:lvl1pPr algn="ctr" defTabSz="473201">
              <a:spcBef>
                <a:spcPts val="1800"/>
              </a:spcBef>
              <a:defRPr sz="4860" b="1">
                <a:solidFill>
                  <a:srgbClr val="A6AAA9"/>
                </a:solidFill>
                <a:latin typeface="Arvo"/>
                <a:ea typeface="Arvo"/>
                <a:cs typeface="Arvo"/>
                <a:sym typeface="Arvo"/>
              </a:defRPr>
            </a:lvl1pPr>
          </a:lstStyle>
          <a:p>
            <a:r>
              <a:t>“How removing 11 lines of code nearly broke the internet”</a:t>
            </a:r>
          </a:p>
        </p:txBody>
      </p:sp>
      <p:sp>
        <p:nvSpPr>
          <p:cNvPr id="363" name="Shape 316"/>
          <p:cNvSpPr txBox="1">
            <a:spLocks noGrp="1"/>
          </p:cNvSpPr>
          <p:nvPr>
            <p:ph type="body" sz="quarter" idx="1"/>
          </p:nvPr>
        </p:nvSpPr>
        <p:spPr>
          <a:xfrm>
            <a:off x="406400" y="4658737"/>
            <a:ext cx="12192000" cy="1155090"/>
          </a:xfrm>
          <a:prstGeom prst="rect">
            <a:avLst/>
          </a:prstGeom>
        </p:spPr>
        <p:txBody>
          <a:bodyPr/>
          <a:lstStyle>
            <a:lvl1pPr algn="ctr">
              <a:lnSpc>
                <a:spcPct val="100000"/>
              </a:lnSpc>
              <a:spcBef>
                <a:spcPts val="2400"/>
              </a:spcBef>
              <a:defRPr sz="6300" cap="none">
                <a:latin typeface="Muli"/>
                <a:ea typeface="Muli"/>
                <a:cs typeface="Muli"/>
                <a:sym typeface="Muli"/>
              </a:defRPr>
            </a:lvl1pPr>
          </a:lstStyle>
          <a:p>
            <a:r>
              <a:t>We all heard about this one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dirty="0"/>
              <a:t>event-stream incident</a:t>
            </a:r>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dirty="0"/>
              <a:t>This attack started out as a social engineering attack. The attacker, posing as a maintainer, took over </a:t>
            </a:r>
            <a:r>
              <a:rPr dirty="0" err="1"/>
              <a:t>maintainership</a:t>
            </a:r>
            <a:r>
              <a:rPr dirty="0"/>
              <a:t> of the event-stream module.</a:t>
            </a:r>
          </a:p>
        </p:txBody>
      </p:sp>
      <p:sp>
        <p:nvSpPr>
          <p:cNvPr id="369" name="https://blog.npmjs.org/post/180565383195/details-about-the-event-stream-incident"/>
          <p:cNvSpPr txBox="1"/>
          <p:nvPr/>
        </p:nvSpPr>
        <p:spPr>
          <a:xfrm>
            <a:off x="2032979" y="5299709"/>
            <a:ext cx="9034525" cy="558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dirty="0">
                <a:solidFill>
                  <a:schemeClr val="accent1">
                    <a:lumMod val="75000"/>
                  </a:schemeClr>
                </a:solidFill>
                <a:hlinkClick r:id="rId3">
                  <a:extLst>
                    <a:ext uri="{A12FA001-AC4F-418D-AE19-62706E023703}">
                      <ahyp:hlinkClr xmlns:ahyp="http://schemas.microsoft.com/office/drawing/2018/hyperlinkcolor" val="tx"/>
                    </a:ext>
                  </a:extLst>
                </a:hlinkClick>
              </a:rPr>
              <a:t>https://blog.npmjs.org/post/180565383195/details-about-the-event-stream-incident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t> is-promise</a:t>
            </a:r>
            <a:endParaRPr dirty="0"/>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lang="en-US" dirty="0"/>
              <a:t>And Yet Another April 2020</a:t>
            </a:r>
            <a:endParaRPr dirty="0"/>
          </a:p>
        </p:txBody>
      </p:sp>
      <p:sp>
        <p:nvSpPr>
          <p:cNvPr id="369" name="https://blog.npmjs.org/post/180565383195/details-about-the-event-stream-incident"/>
          <p:cNvSpPr txBox="1"/>
          <p:nvPr/>
        </p:nvSpPr>
        <p:spPr>
          <a:xfrm>
            <a:off x="1294242" y="5194096"/>
            <a:ext cx="10416313" cy="558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dirty="0">
                <a:solidFill>
                  <a:schemeClr val="accent1">
                    <a:lumMod val="75000"/>
                  </a:schemeClr>
                </a:solidFill>
                <a:hlinkClick r:id="rId4">
                  <a:extLst>
                    <a:ext uri="{A12FA001-AC4F-418D-AE19-62706E023703}">
                      <ahyp:hlinkClr xmlns:ahyp="http://schemas.microsoft.com/office/drawing/2018/hyperlinkcolor" val="tx"/>
                    </a:ext>
                  </a:extLst>
                </a:hlinkClick>
              </a:rPr>
              <a:t>https://www.zdnet.com/article/another-one-line-npm-package-breaks-the-javascript-ecosystem/</a:t>
            </a:r>
            <a:endParaRPr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17722034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1" name="Content Placeholder 3"/>
          <p:cNvSpPr txBox="1">
            <a:spLocks noGrp="1"/>
          </p:cNvSpPr>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r>
              <a:rPr dirty="0"/>
              <a:t>“I am involved in examining open source projects and third party components for 'known good' development practices.”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t> Colors and Faker</a:t>
            </a:r>
            <a:endParaRPr dirty="0"/>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lang="en-US" dirty="0"/>
              <a:t>Wait there is more!!!!</a:t>
            </a:r>
            <a:endParaRPr dirty="0"/>
          </a:p>
        </p:txBody>
      </p:sp>
      <p:sp>
        <p:nvSpPr>
          <p:cNvPr id="369" name="https://blog.npmjs.org/post/180565383195/details-about-the-event-stream-incident"/>
          <p:cNvSpPr txBox="1"/>
          <p:nvPr/>
        </p:nvSpPr>
        <p:spPr>
          <a:xfrm>
            <a:off x="0" y="5095904"/>
            <a:ext cx="13004800" cy="558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a:t>
            </a:r>
            <a:r>
              <a:rPr lang="en-US" dirty="0" err="1">
                <a:solidFill>
                  <a:schemeClr val="accent1">
                    <a:lumMod val="75000"/>
                  </a:schemeClr>
                </a:solidFill>
                <a:hlinkClick r:id="rId3">
                  <a:extLst>
                    <a:ext uri="{A12FA001-AC4F-418D-AE19-62706E023703}">
                      <ahyp:hlinkClr xmlns:ahyp="http://schemas.microsoft.com/office/drawing/2018/hyperlinkcolor" val="tx"/>
                    </a:ext>
                  </a:extLst>
                </a:hlinkClick>
              </a:rPr>
              <a:t>www.bleepingcomputer.com</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/news/security/dev-corrupts-npm-libs-colors-and-faker-breaking-thousands-of-apps</a:t>
            </a:r>
            <a:r>
              <a:rPr lang="en-US" dirty="0">
                <a:solidFill>
                  <a:schemeClr val="accent1">
                    <a:lumMod val="75000"/>
                  </a:schemeClr>
                </a:solidFill>
              </a:rPr>
              <a:t>/</a:t>
            </a:r>
            <a:endParaRPr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4503309"/>
      </p:ext>
    </p:extLst>
  </p:cSld>
  <p:clrMapOvr>
    <a:masterClrMapping/>
  </p:clrMapOvr>
  <p:transition spd="slow">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dirty="0">
                <a:solidFill>
                  <a:srgbClr val="A6AAA9"/>
                </a:solidFill>
              </a:rPr>
              <a:t>Step 4:</a:t>
            </a:r>
            <a:br>
              <a:rPr dirty="0">
                <a:solidFill>
                  <a:srgbClr val="A6AAA9"/>
                </a:solidFill>
              </a:rPr>
            </a:br>
            <a:r>
              <a:rPr dirty="0">
                <a:solidFill>
                  <a:srgbClr val="FFFFFF">
                    <a:alpha val="90000"/>
                  </a:srgbClr>
                </a:solidFill>
              </a:rPr>
              <a:t>Check how they handle vulnerabilities</a:t>
            </a:r>
            <a:r>
              <a:rPr lang="en-US" dirty="0">
                <a:solidFill>
                  <a:srgbClr val="FFFFFF">
                    <a:alpha val="90000"/>
                  </a:srgbClr>
                </a:solidFill>
              </a:rPr>
              <a:t> &amp;</a:t>
            </a:r>
            <a:br>
              <a:rPr dirty="0">
                <a:solidFill>
                  <a:srgbClr val="FFFFFF">
                    <a:alpha val="90000"/>
                  </a:srgbClr>
                </a:solidFill>
              </a:rPr>
            </a:br>
            <a:r>
              <a:rPr dirty="0">
                <a:solidFill>
                  <a:srgbClr val="FFFFFF">
                    <a:alpha val="90000"/>
                  </a:srgbClr>
                </a:solidFill>
              </a:rPr>
              <a:t>security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75" name="Shape 190"/>
          <p:cNvSpPr txBox="1">
            <a:spLocks noGrp="1"/>
          </p:cNvSpPr>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76" name="Shape 191"/>
          <p:cNvSpPr txBox="1">
            <a:spLocks noGrp="1"/>
          </p:cNvSpPr>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398" name="Shape 332"/>
          <p:cNvSpPr txBox="1"/>
          <p:nvPr/>
        </p:nvSpPr>
        <p:spPr>
          <a:xfrm>
            <a:off x="1661404" y="4208777"/>
            <a:ext cx="8796161" cy="1001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rPr lang="en-US" dirty="0"/>
              <a:t>Why is this important?</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
        <p:nvSpPr>
          <p:cNvPr id="398" name="Shape 332"/>
          <p:cNvSpPr txBox="1"/>
          <p:nvPr/>
        </p:nvSpPr>
        <p:spPr>
          <a:xfrm>
            <a:off x="1661404" y="3842777"/>
            <a:ext cx="8796161" cy="1733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t>No known vulnerabilities does not equal security</a:t>
            </a:r>
          </a:p>
        </p:txBody>
      </p:sp>
    </p:spTree>
    <p:extLst>
      <p:ext uri="{BB962C8B-B14F-4D97-AF65-F5344CB8AC3E}">
        <p14:creationId xmlns:p14="http://schemas.microsoft.com/office/powerpoint/2010/main" val="263534556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80" name="Shape 198"/>
          <p:cNvSpPr txBox="1">
            <a:spLocks noGrp="1"/>
          </p:cNvSpPr>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r>
              <a:t>Great Example:</a:t>
            </a:r>
          </a:p>
        </p:txBody>
      </p:sp>
      <p:pic>
        <p:nvPicPr>
          <p:cNvPr id="381" name="Shape 199" descr="Shape 199"/>
          <p:cNvPicPr>
            <a:picLocks noChangeAspect="1"/>
          </p:cNvPicPr>
          <p:nvPr/>
        </p:nvPicPr>
        <p:blipFill>
          <a:blip r:embed="rId3"/>
          <a:stretch>
            <a:fillRect/>
          </a:stretch>
        </p:blipFill>
        <p:spPr>
          <a:xfrm>
            <a:off x="1821345" y="323344"/>
            <a:ext cx="9362110" cy="4872107"/>
          </a:xfrm>
          <a:prstGeom prst="rect">
            <a:avLst/>
          </a:prstGeom>
          <a:ln w="12700">
            <a:miter lim="400000"/>
          </a:ln>
        </p:spPr>
      </p:pic>
      <p:sp>
        <p:nvSpPr>
          <p:cNvPr id="382"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386" name="Shape 208" descr="Shape 208"/>
          <p:cNvPicPr>
            <a:picLocks noChangeAspect="1"/>
          </p:cNvPicPr>
          <p:nvPr/>
        </p:nvPicPr>
        <p:blipFill>
          <a:blip r:embed="rId3"/>
          <a:stretch>
            <a:fillRect/>
          </a:stretch>
        </p:blipFill>
        <p:spPr>
          <a:xfrm>
            <a:off x="321507" y="778881"/>
            <a:ext cx="12361786" cy="4488380"/>
          </a:xfrm>
          <a:prstGeom prst="rect">
            <a:avLst/>
          </a:prstGeom>
          <a:ln w="12700">
            <a:miter lim="400000"/>
          </a:ln>
        </p:spPr>
      </p:pic>
      <p:sp>
        <p:nvSpPr>
          <p:cNvPr id="387"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https://www.apache.org/security/committers.html</a:t>
            </a:r>
          </a:p>
        </p:txBody>
      </p:sp>
      <p:sp>
        <p:nvSpPr>
          <p:cNvPr id="388"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ormAutofit/>
          </a:bodyPr>
          <a:lstStyle>
            <a:lvl1pPr defTabSz="350520">
              <a:lnSpc>
                <a:spcPct val="80000"/>
              </a:lnSpc>
              <a:spcBef>
                <a:spcPts val="0"/>
              </a:spcBef>
              <a:defRPr sz="10200" cap="all">
                <a:solidFill>
                  <a:srgbClr val="A6AAA9"/>
                </a:solidFill>
                <a:latin typeface="+mn-lt"/>
                <a:ea typeface="+mn-ea"/>
                <a:cs typeface="+mn-cs"/>
                <a:sym typeface="DIN Condensed"/>
              </a:defRPr>
            </a:lvl1pPr>
          </a:lstStyle>
          <a:p>
            <a:r>
              <a:t>Written policy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itle 2"/>
          <p:cNvSpPr txBox="1">
            <a:spLocks noGrp="1"/>
          </p:cNvSpPr>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r>
              <a:t>Look for unfixed security bugs</a:t>
            </a:r>
          </a:p>
        </p:txBody>
      </p:sp>
      <p:pic>
        <p:nvPicPr>
          <p:cNvPr id="393" name="Image" descr="Image"/>
          <p:cNvPicPr>
            <a:picLocks noChangeAspect="1"/>
          </p:cNvPicPr>
          <p:nvPr/>
        </p:nvPicPr>
        <p:blipFill>
          <a:blip r:embed="rId3"/>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It seems that we are getting worse at security"/>
          <p:cNvSpPr txBox="1">
            <a:spLocks noGrp="1"/>
          </p:cNvSpPr>
          <p:nvPr>
            <p:ph type="ctrTitle"/>
          </p:nvPr>
        </p:nvSpPr>
        <p:spPr>
          <a:prstGeom prst="rect">
            <a:avLst/>
          </a:prstGeom>
        </p:spPr>
        <p:txBody>
          <a:bodyPr/>
          <a:lstStyle>
            <a:lvl1pPr defTabSz="350520">
              <a:defRPr sz="10200">
                <a:solidFill>
                  <a:srgbClr val="A6AAA9"/>
                </a:solidFill>
              </a:defRPr>
            </a:lvl1pPr>
          </a:lstStyle>
          <a:p>
            <a:r>
              <a:t>It seems that we are getting worse at security</a:t>
            </a:r>
          </a:p>
        </p:txBody>
      </p:sp>
      <p:sp>
        <p:nvSpPr>
          <p:cNvPr id="411" name="https://www.cvedetails.com/browse-by-date.php"/>
          <p:cNvSpPr txBox="1"/>
          <p:nvPr/>
        </p:nvSpPr>
        <p:spPr>
          <a:xfrm>
            <a:off x="256299" y="5661398"/>
            <a:ext cx="12492202"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https://nvd.nist.gov/general/visualizations/vulnerability-visualizations/cvss-severity-distribution-over-time</a:t>
            </a:r>
            <a:endParaRPr dirty="0">
              <a:solidFill>
                <a:schemeClr val="accent1">
                  <a:lumMod val="75000"/>
                </a:schemeClr>
              </a:solidFill>
            </a:endParaRPr>
          </a:p>
        </p:txBody>
      </p:sp>
      <p:pic>
        <p:nvPicPr>
          <p:cNvPr id="2" name="Picture 1">
            <a:extLst>
              <a:ext uri="{FF2B5EF4-FFF2-40B4-BE49-F238E27FC236}">
                <a16:creationId xmlns:a16="http://schemas.microsoft.com/office/drawing/2014/main" id="{867B6CEE-498D-11D3-5AC3-FE3E0467704B}"/>
              </a:ext>
            </a:extLst>
          </p:cNvPr>
          <p:cNvPicPr>
            <a:picLocks noChangeAspect="1"/>
          </p:cNvPicPr>
          <p:nvPr/>
        </p:nvPicPr>
        <p:blipFill>
          <a:blip r:embed="rId4"/>
          <a:stretch>
            <a:fillRect/>
          </a:stretch>
        </p:blipFill>
        <p:spPr>
          <a:xfrm>
            <a:off x="1246909" y="192037"/>
            <a:ext cx="10510982" cy="5114928"/>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E9E7F3-1F87-9F1E-FA12-08C43B58CB13}"/>
              </a:ext>
            </a:extLst>
          </p:cNvPr>
          <p:cNvPicPr>
            <a:picLocks noChangeAspect="1"/>
          </p:cNvPicPr>
          <p:nvPr/>
        </p:nvPicPr>
        <p:blipFill>
          <a:blip r:embed="rId3"/>
          <a:stretch>
            <a:fillRect/>
          </a:stretch>
        </p:blipFill>
        <p:spPr>
          <a:xfrm>
            <a:off x="1322336" y="0"/>
            <a:ext cx="10414000" cy="5979141"/>
          </a:xfrm>
          <a:prstGeom prst="rect">
            <a:avLst/>
          </a:prstGeom>
        </p:spPr>
      </p:pic>
      <p:sp>
        <p:nvSpPr>
          <p:cNvPr id="403" name="March alone 1186 new Vulnerabilities reported so far"/>
          <p:cNvSpPr txBox="1">
            <a:spLocks noGrp="1"/>
          </p:cNvSpPr>
          <p:nvPr>
            <p:ph type="ctrTitle"/>
          </p:nvPr>
        </p:nvSpPr>
        <p:spPr>
          <a:xfrm>
            <a:off x="406400" y="6426200"/>
            <a:ext cx="12192000" cy="1927292"/>
          </a:xfrm>
          <a:prstGeom prst="rect">
            <a:avLst/>
          </a:prstGeom>
        </p:spPr>
        <p:txBody>
          <a:bodyPr/>
          <a:lstStyle/>
          <a:p>
            <a:pPr algn="ctr" defTabSz="245363">
              <a:defRPr sz="7140">
                <a:solidFill>
                  <a:srgbClr val="A6AAA9"/>
                </a:solidFill>
              </a:defRPr>
            </a:pPr>
            <a:r>
              <a:rPr lang="en-US" dirty="0"/>
              <a:t>March 2022</a:t>
            </a:r>
            <a:r>
              <a:rPr dirty="0"/>
              <a:t> alone </a:t>
            </a:r>
            <a:r>
              <a:rPr lang="en-US" dirty="0">
                <a:solidFill>
                  <a:srgbClr val="FFFFFF"/>
                </a:solidFill>
              </a:rPr>
              <a:t>2o83 </a:t>
            </a:r>
            <a:r>
              <a:rPr dirty="0">
                <a:solidFill>
                  <a:srgbClr val="FFFFFF"/>
                </a:solidFill>
              </a:rPr>
              <a:t>new Vulnerabilities</a:t>
            </a:r>
            <a:endParaRPr dirty="0"/>
          </a:p>
        </p:txBody>
      </p:sp>
      <p:sp>
        <p:nvSpPr>
          <p:cNvPr id="405" name="https://nvd.nist.gov/vuln/full-listing/2019/3"/>
          <p:cNvSpPr txBox="1"/>
          <p:nvPr/>
        </p:nvSpPr>
        <p:spPr>
          <a:xfrm>
            <a:off x="3896718" y="8595366"/>
            <a:ext cx="5211363"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chemeClr val="accent1"/>
                </a:solidFill>
                <a:hlinkClick r:id="rId4"/>
              </a:defRPr>
            </a:lvl1pPr>
          </a:lstStyle>
          <a:p>
            <a:pPr>
              <a:defRPr u="none">
                <a:solidFill>
                  <a:schemeClr val="accent1">
                    <a:hueOff val="-84091"/>
                    <a:satOff val="15316"/>
                    <a:lumOff val="24313"/>
                  </a:schemeClr>
                </a:solidFill>
              </a:defRPr>
            </a:pPr>
            <a:r>
              <a:rPr lang="en-US" u="none" dirty="0">
                <a:solidFill>
                  <a:schemeClr val="accent1">
                    <a:lumMod val="75000"/>
                  </a:schemeClr>
                </a:solidFill>
                <a:hlinkClick r:id="rId5"/>
              </a:rPr>
              <a:t>https://nvd.nist.gov/vuln/full-listing/2022/1</a:t>
            </a:r>
            <a:endParaRPr u="sng" dirty="0">
              <a:solidFill>
                <a:schemeClr val="accent1">
                  <a:lumMod val="75000"/>
                </a:schemeClr>
              </a:solidFill>
              <a:hlinkClick r:id="rId4">
                <a:extLst>
                  <a:ext uri="{A12FA001-AC4F-418D-AE19-62706E023703}">
                    <ahyp:hlinkClr xmlns:ahyp="http://schemas.microsoft.com/office/drawing/2018/hyperlinkcolor" val="tx"/>
                  </a:ext>
                </a:extLst>
              </a:hlinkClick>
            </a:endParaRPr>
          </a:p>
        </p:txBody>
      </p:sp>
      <p:sp>
        <p:nvSpPr>
          <p:cNvPr id="404" name="Oval">
            <a:extLst>
              <a:ext uri="{C183D7F6-B498-43B3-948B-1728B52AA6E4}">
                <adec:decorative xmlns:adec="http://schemas.microsoft.com/office/drawing/2017/decorative" val="1"/>
              </a:ext>
            </a:extLst>
          </p:cNvPr>
          <p:cNvSpPr/>
          <p:nvPr/>
        </p:nvSpPr>
        <p:spPr>
          <a:xfrm>
            <a:off x="1268464" y="1659218"/>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5" name="Content Placeholder 1"/>
          <p:cNvSpPr txBox="1">
            <a:spLocks noGrp="1"/>
          </p:cNvSpPr>
          <p:nvPr>
            <p:ph type="body" sz="quarter" idx="1"/>
          </p:nvPr>
        </p:nvSpPr>
        <p:spPr>
          <a:prstGeom prst="rect">
            <a:avLst/>
          </a:prstGeom>
        </p:spPr>
        <p:txBody>
          <a:bodyPr>
            <a:normAutofit fontScale="92500"/>
          </a:bodyPr>
          <a:lstStyle>
            <a:lvl1pPr algn="ctr" defTabSz="461518">
              <a:spcBef>
                <a:spcPts val="1800"/>
              </a:spcBef>
              <a:defRPr sz="4266">
                <a:solidFill>
                  <a:srgbClr val="FFFFFF"/>
                </a:solidFill>
              </a:defRPr>
            </a:lvl1pPr>
          </a:lstStyle>
          <a:p>
            <a:r>
              <a:t>There’s a big difference between good, community-supported open source software and random code found on the internet.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Good security reporting does not guarantee action"/>
          <p:cNvSpPr txBox="1">
            <a:spLocks noGrp="1"/>
          </p:cNvSpPr>
          <p:nvPr>
            <p:ph type="ctrTitle"/>
          </p:nvPr>
        </p:nvSpPr>
        <p:spPr>
          <a:prstGeom prst="rect">
            <a:avLst/>
          </a:prstGeom>
        </p:spPr>
        <p:txBody>
          <a:bodyPr>
            <a:normAutofit fontScale="90000"/>
          </a:bodyPr>
          <a:lstStyle/>
          <a:p>
            <a:pPr>
              <a:lnSpc>
                <a:spcPct val="100000"/>
              </a:lnSpc>
              <a:spcBef>
                <a:spcPts val="2400"/>
              </a:spcBef>
              <a:defRPr sz="7800" b="1" cap="none">
                <a:solidFill>
                  <a:srgbClr val="A6AAA9"/>
                </a:solidFill>
                <a:latin typeface="Helvetica"/>
                <a:ea typeface="Helvetica"/>
                <a:cs typeface="Helvetica"/>
                <a:sym typeface="Helvetica"/>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5" name="Shape 351"/>
          <p:cNvSpPr txBox="1">
            <a:spLocks noGrp="1"/>
          </p:cNvSpPr>
          <p:nvPr>
            <p:ph type="title"/>
          </p:nvPr>
        </p:nvSpPr>
        <p:spPr>
          <a:xfrm>
            <a:off x="406400" y="6426200"/>
            <a:ext cx="12192000" cy="2311400"/>
          </a:xfrm>
          <a:prstGeom prst="rect">
            <a:avLst/>
          </a:prstGeom>
        </p:spPr>
        <p:txBody>
          <a:bodyPr lIns="130026" tIns="130026" rIns="130026" bIns="130026">
            <a:normAutofit fontScale="90000"/>
          </a:bodyPr>
          <a:lstStyle>
            <a:lvl1pPr defTabSz="467359">
              <a:defRPr sz="13600">
                <a:solidFill>
                  <a:srgbClr val="A6AAA9"/>
                </a:solidFill>
              </a:defRPr>
            </a:lvl1pPr>
          </a:lstStyle>
          <a:p>
            <a:r>
              <a:rPr sz="8000" dirty="0"/>
              <a:t>Why?</a:t>
            </a:r>
            <a:br>
              <a:rPr lang="en-US" sz="6000" dirty="0"/>
            </a:br>
            <a:br>
              <a:rPr lang="en-US" sz="6000" dirty="0"/>
            </a:br>
            <a:r>
              <a:rPr lang="en-US" sz="6000" dirty="0"/>
              <a:t>These are a few of the most common reasons </a:t>
            </a:r>
            <a:endParaRPr sz="6000" dirty="0"/>
          </a:p>
        </p:txBody>
      </p:sp>
      <p:sp>
        <p:nvSpPr>
          <p:cNvPr id="416" name="Shape 352"/>
          <p:cNvSpPr txBox="1">
            <a:spLocks noGrp="1"/>
          </p:cNvSpPr>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rPr dirty="0"/>
              <a:t>CVEs (Common Vulnerabilities and Exposures) aren’t easy to file,</a:t>
            </a:r>
          </a:p>
          <a:p>
            <a:pPr marL="694943" indent="-548640" defTabSz="373887">
              <a:spcBef>
                <a:spcPts val="1400"/>
              </a:spcBef>
              <a:buSzPct val="100000"/>
              <a:buFont typeface="Arial"/>
              <a:buChar char="•"/>
              <a:defRPr sz="3455"/>
            </a:pPr>
            <a:r>
              <a:rPr dirty="0"/>
              <a:t>This can be a sign of a lack of security expertise</a:t>
            </a:r>
          </a:p>
          <a:p>
            <a:pPr marL="694943" indent="-548640" defTabSz="373887">
              <a:spcBef>
                <a:spcPts val="1400"/>
              </a:spcBef>
              <a:buSzPct val="100000"/>
              <a:buFont typeface="Arial"/>
              <a:buChar char="•"/>
              <a:defRPr sz="3455"/>
            </a:pPr>
            <a:r>
              <a:rPr dirty="0"/>
              <a:t>many times no one is looking</a:t>
            </a:r>
          </a:p>
          <a:p>
            <a:pPr marL="694943" indent="-548640" defTabSz="373887">
              <a:spcBef>
                <a:spcPts val="1400"/>
              </a:spcBef>
              <a:buSzPct val="100000"/>
              <a:buFont typeface="Arial"/>
              <a:buChar char="•"/>
              <a:defRPr sz="3455"/>
            </a:pPr>
            <a:r>
              <a:rPr dirty="0"/>
              <a:t>sometimes issues are actively rejected or hidden</a:t>
            </a:r>
          </a:p>
          <a:p>
            <a:pPr marL="694943" indent="-548640" defTabSz="373887">
              <a:spcBef>
                <a:spcPts val="1400"/>
              </a:spcBef>
              <a:buSzPct val="100000"/>
              <a:buFont typeface="Arial"/>
              <a:buChar char="•"/>
              <a:defRPr sz="3455"/>
            </a:pPr>
            <a:r>
              <a:rPr dirty="0"/>
              <a:t>how Project Teams react to known vulnerabilities will help you to evaluate their security processes.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Shape 352" descr="Shape 352"/>
          <p:cNvPicPr>
            <a:picLocks noChangeAspect="1"/>
          </p:cNvPicPr>
          <p:nvPr/>
        </p:nvPicPr>
        <p:blipFill>
          <a:blip r:embed="rId3"/>
          <a:stretch>
            <a:fillRect/>
          </a:stretch>
        </p:blipFill>
        <p:spPr>
          <a:xfrm>
            <a:off x="1938025" y="1282737"/>
            <a:ext cx="8647254" cy="6844052"/>
          </a:xfrm>
          <a:prstGeom prst="rect">
            <a:avLst/>
          </a:prstGeom>
          <a:ln w="12700">
            <a:miter lim="400000"/>
          </a:ln>
        </p:spPr>
      </p:pic>
      <p:sp>
        <p:nvSpPr>
          <p:cNvPr id="423" name="Shape 353">
            <a:extLst>
              <a:ext uri="{C183D7F6-B498-43B3-948B-1728B52AA6E4}">
                <adec:decorative xmlns:adec="http://schemas.microsoft.com/office/drawing/2017/decorative" val="1"/>
              </a:ext>
            </a:extLst>
          </p:cNvPr>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Shape 352" descr="Shape 352"/>
          <p:cNvPicPr>
            <a:picLocks noChangeAspect="1"/>
          </p:cNvPicPr>
          <p:nvPr/>
        </p:nvPicPr>
        <p:blipFill>
          <a:blip r:embed="rId3"/>
          <a:srcRect l="26789" t="78461" r="17532"/>
          <a:stretch>
            <a:fillRect/>
          </a:stretch>
        </p:blipFill>
        <p:spPr>
          <a:xfrm>
            <a:off x="268089" y="1919754"/>
            <a:ext cx="12468621" cy="3904044"/>
          </a:xfrm>
          <a:prstGeom prst="rect">
            <a:avLst/>
          </a:prstGeom>
          <a:ln w="12700">
            <a:miter lim="400000"/>
          </a:ln>
        </p:spPr>
      </p:pic>
      <p:grpSp>
        <p:nvGrpSpPr>
          <p:cNvPr id="431" name="Group" descr="This turned out to be untrue, and a CVE was actually issued&#13;&#10;"/>
          <p:cNvGrpSpPr/>
          <p:nvPr/>
        </p:nvGrpSpPr>
        <p:grpSpPr>
          <a:xfrm>
            <a:off x="6230692" y="3566036"/>
            <a:ext cx="6431125" cy="5093657"/>
            <a:chOff x="0" y="0"/>
            <a:chExt cx="6431123" cy="5093655"/>
          </a:xfrm>
        </p:grpSpPr>
        <p:sp>
          <p:nvSpPr>
            <p:cNvPr id="428"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29"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2800" b="1">
                  <a:solidFill>
                    <a:srgbClr val="A6AAA9"/>
                  </a:solidFill>
                  <a:latin typeface="Avenir Next"/>
                  <a:ea typeface="Avenir Next"/>
                  <a:cs typeface="Avenir Next"/>
                  <a:sym typeface="Avenir Next"/>
                </a:defRPr>
              </a:lvl1pPr>
            </a:lstStyle>
            <a:p>
              <a:r>
                <a:rPr dirty="0"/>
                <a:t>This turned out to be untrue, and a CVE was actually issued</a:t>
              </a:r>
            </a:p>
          </p:txBody>
        </p:sp>
        <p:sp>
          <p:nvSpPr>
            <p:cNvPr id="430"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249"/>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t>Step 5: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39" name="Shape 266"/>
          <p:cNvSpPr txBox="1">
            <a:spLocks noGrp="1"/>
          </p:cNvSpPr>
          <p:nvPr>
            <p:ph type="title"/>
          </p:nvPr>
        </p:nvSpPr>
        <p:spPr>
          <a:prstGeom prst="rect">
            <a:avLst/>
          </a:prstGeom>
        </p:spPr>
        <p:txBody>
          <a:bodyPr lIns="130026" tIns="130026" rIns="130026" bIns="130026"/>
          <a:lstStyle>
            <a:lvl1pPr defTabSz="467359">
              <a:defRPr sz="13600">
                <a:solidFill>
                  <a:srgbClr val="A6AAA9"/>
                </a:solidFill>
              </a:defRPr>
            </a:lvl1pPr>
          </a:lstStyle>
          <a:p>
            <a:r>
              <a:t>is there a Test suite</a:t>
            </a:r>
          </a:p>
        </p:txBody>
      </p:sp>
      <p:pic>
        <p:nvPicPr>
          <p:cNvPr id="440" name="Image" descr="Image"/>
          <p:cNvPicPr>
            <a:picLocks noChangeAspect="1"/>
          </p:cNvPicPr>
          <p:nvPr/>
        </p:nvPicPr>
        <p:blipFill>
          <a:blip r:embed="rId3"/>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44" name="Shape 258"/>
          <p:cNvSpPr txBox="1">
            <a:spLocks noGrp="1"/>
          </p:cNvSpPr>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45" name="Shape 259"/>
          <p:cNvSpPr txBox="1">
            <a:spLocks noGrp="1"/>
          </p:cNvSpPr>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273"/>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rPr dirty="0"/>
              <a:t>Step </a:t>
            </a:r>
            <a:r>
              <a:rPr lang="en-US" dirty="0"/>
              <a:t>6</a:t>
            </a:r>
            <a:r>
              <a:rPr dirty="0"/>
              <a:t>: </a:t>
            </a:r>
          </a:p>
          <a:p>
            <a:pPr defTabSz="233679">
              <a:defRPr sz="6800">
                <a:solidFill>
                  <a:srgbClr val="FFFFFF"/>
                </a:solidFill>
              </a:defRPr>
            </a:pPr>
            <a:r>
              <a:rPr dirty="0"/>
              <a:t>Be aware </a:t>
            </a:r>
          </a:p>
          <a:p>
            <a:pPr defTabSz="233679">
              <a:defRPr sz="6800"/>
            </a:pPr>
            <a:r>
              <a:rPr dirty="0"/>
              <a:t>of </a:t>
            </a:r>
          </a:p>
          <a:p>
            <a:pPr defTabSz="233679">
              <a:defRPr sz="6800"/>
            </a:pPr>
            <a:r>
              <a:rPr dirty="0"/>
              <a:t>assumptions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28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
        <p:nvSpPr>
          <p:cNvPr id="454" name="Shape 282"/>
          <p:cNvSpPr txBox="1"/>
          <p:nvPr/>
        </p:nvSpPr>
        <p:spPr>
          <a:xfrm>
            <a:off x="364901" y="6448573"/>
            <a:ext cx="12274999" cy="26730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7900" b="1">
                <a:solidFill>
                  <a:srgbClr val="FFFFFF"/>
                </a:solidFill>
                <a:latin typeface="Helvetica"/>
                <a:ea typeface="Helvetica"/>
                <a:cs typeface="Helvetica"/>
                <a:sym typeface="Helvetica"/>
              </a:defRPr>
            </a:lvl1pPr>
          </a:lstStyle>
          <a:p>
            <a:r>
              <a:t>Popularity does not equal 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323"/>
          <p:cNvSpPr txBox="1"/>
          <p:nvPr/>
        </p:nvSpPr>
        <p:spPr>
          <a:xfrm>
            <a:off x="4739204" y="7831061"/>
            <a:ext cx="2935583" cy="72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0026" tIns="130026" rIns="130026" bIns="130026" anchor="ctr">
            <a:spAutoFit/>
          </a:bodyPr>
          <a:lstStyle/>
          <a:p>
            <a:pPr>
              <a:defRPr sz="3000" i="1">
                <a:solidFill>
                  <a:srgbClr val="4D778A"/>
                </a:solidFill>
                <a:latin typeface="Arvo"/>
                <a:ea typeface="Arvo"/>
                <a:cs typeface="Arvo"/>
                <a:sym typeface="Arvo"/>
              </a:defRPr>
            </a:pPr>
            <a:r>
              <a:rPr dirty="0">
                <a:solidFill>
                  <a:schemeClr val="accent1">
                    <a:lumMod val="75000"/>
                  </a:schemeClr>
                </a:solidFill>
              </a:rPr>
              <a:t>- </a:t>
            </a:r>
            <a:r>
              <a:rPr dirty="0">
                <a:solidFill>
                  <a:schemeClr val="accent1">
                    <a:lumMod val="75000"/>
                  </a:schemeClr>
                </a:solidFill>
                <a:latin typeface="Helvetica"/>
                <a:ea typeface="Helvetica"/>
                <a:cs typeface="Helvetica"/>
                <a:sym typeface="Helvetica"/>
              </a:rPr>
              <a:t>https://</a:t>
            </a:r>
            <a:r>
              <a:rPr dirty="0" err="1">
                <a:solidFill>
                  <a:schemeClr val="accent1">
                    <a:lumMod val="75000"/>
                  </a:schemeClr>
                </a:solidFill>
                <a:latin typeface="Helvetica"/>
                <a:ea typeface="Helvetica"/>
                <a:cs typeface="Helvetica"/>
                <a:sym typeface="Helvetica"/>
              </a:rPr>
              <a:t>snyk.io</a:t>
            </a:r>
            <a:r>
              <a:rPr dirty="0">
                <a:solidFill>
                  <a:schemeClr val="accent1">
                    <a:lumMod val="75000"/>
                  </a:schemeClr>
                </a:solidFill>
                <a:latin typeface="Helvetica"/>
                <a:ea typeface="Helvetica"/>
                <a:cs typeface="Helvetica"/>
                <a:sym typeface="Helvetica"/>
              </a:rPr>
              <a:t>/</a:t>
            </a:r>
          </a:p>
        </p:txBody>
      </p:sp>
      <p:pic>
        <p:nvPicPr>
          <p:cNvPr id="459" name="Image" descr="Image"/>
          <p:cNvPicPr>
            <a:picLocks noChangeAspect="1"/>
          </p:cNvPicPr>
          <p:nvPr/>
        </p:nvPicPr>
        <p:blipFill>
          <a:blip r:embed="rId2"/>
          <a:stretch>
            <a:fillRect/>
          </a:stretch>
        </p:blipFill>
        <p:spPr>
          <a:xfrm>
            <a:off x="1374646" y="1066706"/>
            <a:ext cx="9664701" cy="5080001"/>
          </a:xfrm>
          <a:prstGeom prst="rect">
            <a:avLst/>
          </a:prstGeom>
          <a:ln w="12700">
            <a:miter lim="400000"/>
          </a:ln>
        </p:spPr>
      </p:pic>
      <p:sp>
        <p:nvSpPr>
          <p:cNvPr id="461" name="“90% of tested organizations use vulnerable dependencies.&quot;"/>
          <p:cNvSpPr txBox="1"/>
          <p:nvPr/>
        </p:nvSpPr>
        <p:spPr>
          <a:xfrm>
            <a:off x="302182" y="6297813"/>
            <a:ext cx="12400434"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i="1">
                <a:solidFill>
                  <a:srgbClr val="A6AAA9"/>
                </a:solidFill>
                <a:latin typeface="Droid Serif"/>
                <a:ea typeface="Droid Serif"/>
                <a:cs typeface="Droid Serif"/>
                <a:sym typeface="Droid Serif"/>
              </a:defRPr>
            </a:lvl1pPr>
          </a:lstStyle>
          <a:p>
            <a:r>
              <a:rPr dirty="0"/>
              <a:t>“90% of tested organizations use vulnerable dependencies."</a:t>
            </a:r>
            <a:endParaRPr dirty="0">
              <a:latin typeface="Arvo"/>
              <a:ea typeface="Arvo"/>
              <a:cs typeface="Arvo"/>
              <a:sym typeface="Arvo"/>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94" name="Source:…"/>
          <p:cNvSpPr txBox="1"/>
          <p:nvPr/>
        </p:nvSpPr>
        <p:spPr>
          <a:xfrm>
            <a:off x="26840" y="8841971"/>
            <a:ext cx="5370060" cy="94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20</a:t>
            </a:r>
            <a:r>
              <a:rPr lang="en-US" dirty="0"/>
              <a:t>20 &amp; 2018</a:t>
            </a:r>
            <a:r>
              <a:rPr dirty="0"/>
              <a:t> Open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Synopsys Center for Open Source Research &amp; Innovation</a:t>
            </a:r>
          </a:p>
        </p:txBody>
      </p:sp>
      <p:pic>
        <p:nvPicPr>
          <p:cNvPr id="190" name="Picture 3" descr="A picture containing Circular graph showing 77% of open source projects tested had 677 vulnerabilities&#10;&#10;"/>
          <p:cNvPicPr>
            <a:picLocks noChangeAspect="1"/>
          </p:cNvPicPr>
          <p:nvPr/>
        </p:nvPicPr>
        <p:blipFill>
          <a:blip r:embed="rId3"/>
          <a:stretch>
            <a:fillRect/>
          </a:stretch>
        </p:blipFill>
        <p:spPr>
          <a:xfrm>
            <a:off x="2917048" y="5228784"/>
            <a:ext cx="7170704" cy="3937566"/>
          </a:xfrm>
          <a:prstGeom prst="rect">
            <a:avLst/>
          </a:prstGeom>
          <a:ln w="12700">
            <a:miter lim="400000"/>
          </a:ln>
        </p:spPr>
      </p:pic>
      <p:sp>
        <p:nvSpPr>
          <p:cNvPr id="192" name="Oval">
            <a:extLst>
              <a:ext uri="{C183D7F6-B498-43B3-948B-1728B52AA6E4}">
                <adec:decorative xmlns:adec="http://schemas.microsoft.com/office/drawing/2017/decorative" val="1"/>
              </a:ext>
            </a:extLst>
          </p:cNvPr>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pic>
        <p:nvPicPr>
          <p:cNvPr id="2" name="Picture 1" descr="Two graphs depicting Number of code bases tested 75 % had issues second graph shows 49% of the audited code bases had high-risk vulnerabilities.&#10;">
            <a:extLst>
              <a:ext uri="{FF2B5EF4-FFF2-40B4-BE49-F238E27FC236}">
                <a16:creationId xmlns:a16="http://schemas.microsoft.com/office/drawing/2014/main" id="{03F6D0F7-E8FC-2E4F-B9E3-8E46AF6EB365}"/>
              </a:ext>
            </a:extLst>
          </p:cNvPr>
          <p:cNvPicPr>
            <a:picLocks noChangeAspect="1"/>
          </p:cNvPicPr>
          <p:nvPr/>
        </p:nvPicPr>
        <p:blipFill>
          <a:blip r:embed="rId4"/>
          <a:stretch>
            <a:fillRect/>
          </a:stretch>
        </p:blipFill>
        <p:spPr>
          <a:xfrm>
            <a:off x="1139195" y="833658"/>
            <a:ext cx="11194985" cy="3305186"/>
          </a:xfrm>
          <a:prstGeom prst="rect">
            <a:avLst/>
          </a:prstGeom>
        </p:spPr>
      </p:pic>
      <p:sp>
        <p:nvSpPr>
          <p:cNvPr id="3" name="Oval 2">
            <a:extLst>
              <a:ext uri="{FF2B5EF4-FFF2-40B4-BE49-F238E27FC236}">
                <a16:creationId xmlns:a16="http://schemas.microsoft.com/office/drawing/2014/main" id="{998D20ED-C578-5A4F-8C89-73F2902F4C25}"/>
              </a:ext>
              <a:ext uri="{C183D7F6-B498-43B3-948B-1728B52AA6E4}">
                <adec:decorative xmlns:adec="http://schemas.microsoft.com/office/drawing/2017/decorative" val="1"/>
              </a:ext>
            </a:extLst>
          </p:cNvPr>
          <p:cNvSpPr/>
          <p:nvPr/>
        </p:nvSpPr>
        <p:spPr>
          <a:xfrm>
            <a:off x="6033825" y="394533"/>
            <a:ext cx="5831780" cy="3955312"/>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en-US" sz="2800" b="0" i="0" u="none" strike="noStrike" cap="all" spc="0" normalizeH="0" baseline="0">
              <a:ln>
                <a:noFill/>
              </a:ln>
              <a:solidFill>
                <a:srgbClr val="FFFFFF"/>
              </a:solidFill>
              <a:effectLst/>
              <a:uFillTx/>
              <a:latin typeface="+mn-lt"/>
              <a:ea typeface="+mn-ea"/>
              <a:cs typeface="+mn-cs"/>
              <a:sym typeface="DIN Condensed"/>
            </a:endParaRPr>
          </a:p>
        </p:txBody>
      </p:sp>
      <p:sp>
        <p:nvSpPr>
          <p:cNvPr id="189" name="Content Placeholder 1"/>
          <p:cNvSpPr txBox="1">
            <a:spLocks noGrp="1"/>
          </p:cNvSpPr>
          <p:nvPr>
            <p:ph type="body" sz="quarter" idx="1"/>
          </p:nvPr>
        </p:nvSpPr>
        <p:spPr>
          <a:xfrm>
            <a:off x="406400" y="4267200"/>
            <a:ext cx="12192000" cy="1564496"/>
          </a:xfrm>
          <a:prstGeom prst="rect">
            <a:avLst/>
          </a:prstGeom>
        </p:spPr>
        <p:txBody>
          <a:bodyPr/>
          <a:lstStyle/>
          <a:p>
            <a:r>
              <a:rPr dirty="0"/>
              <a:t>Yikes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r>
              <a:t>Key Takeaways</a:t>
            </a:r>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Check the </a:t>
            </a:r>
            <a:r>
              <a:rPr dirty="0">
                <a:solidFill>
                  <a:srgbClr val="FFFFFF"/>
                </a:solidFill>
              </a:rPr>
              <a:t>License</a:t>
            </a:r>
            <a:r>
              <a:rPr dirty="0"/>
              <a:t> and the </a:t>
            </a:r>
            <a:r>
              <a:rPr dirty="0">
                <a:solidFill>
                  <a:srgbClr val="FFFFFF"/>
                </a:solidFill>
              </a:rPr>
              <a:t>repository</a:t>
            </a:r>
          </a:p>
          <a:p>
            <a:pPr marL="699516" indent="-699516" defTabSz="397256">
              <a:spcBef>
                <a:spcPts val="1500"/>
              </a:spcBef>
              <a:buClr>
                <a:srgbClr val="222222"/>
              </a:buClr>
              <a:buSzPct val="100000"/>
              <a:buAutoNum type="arabicPeriod"/>
              <a:defRPr sz="3672"/>
            </a:pPr>
            <a:r>
              <a:rPr dirty="0"/>
              <a:t>Take a look (Are there </a:t>
            </a:r>
            <a:r>
              <a:rPr dirty="0">
                <a:solidFill>
                  <a:srgbClr val="FFFFFF"/>
                </a:solidFill>
              </a:rPr>
              <a:t>red Flags</a:t>
            </a:r>
            <a:r>
              <a:rPr dirty="0"/>
              <a:t>?) Really Read it</a:t>
            </a:r>
            <a:endParaRPr dirty="0">
              <a:solidFill>
                <a:srgbClr val="FFA300"/>
              </a:solidFill>
            </a:endParaRPr>
          </a:p>
          <a:p>
            <a:pPr marL="699516" indent="-699516" defTabSz="397256">
              <a:spcBef>
                <a:spcPts val="1500"/>
              </a:spcBef>
              <a:buClr>
                <a:srgbClr val="222222"/>
              </a:buClr>
              <a:buSzPct val="100000"/>
              <a:buAutoNum type="arabicPeriod"/>
              <a:defRPr sz="3672"/>
            </a:pPr>
            <a:r>
              <a:rPr dirty="0"/>
              <a:t>Check for the number of </a:t>
            </a:r>
            <a:r>
              <a:rPr dirty="0">
                <a:solidFill>
                  <a:srgbClr val="FFFFFF"/>
                </a:solidFill>
              </a:rPr>
              <a:t>contributors &amp; activity</a:t>
            </a:r>
          </a:p>
          <a:p>
            <a:pPr marL="699516" indent="-699516" defTabSz="397256">
              <a:spcBef>
                <a:spcPts val="1500"/>
              </a:spcBef>
              <a:buClr>
                <a:srgbClr val="222222"/>
              </a:buClr>
              <a:buSzPct val="100000"/>
              <a:buAutoNum type="arabicPeriod"/>
              <a:defRPr sz="3672"/>
            </a:pPr>
            <a:r>
              <a:rPr dirty="0"/>
              <a:t>Be aware of your</a:t>
            </a:r>
            <a:r>
              <a:rPr dirty="0">
                <a:solidFill>
                  <a:srgbClr val="FFFFFF"/>
                </a:solidFill>
              </a:rPr>
              <a:t> dependencies </a:t>
            </a:r>
            <a:endParaRPr dirty="0">
              <a:solidFill>
                <a:srgbClr val="FFA300"/>
              </a:solidFill>
            </a:endParaRPr>
          </a:p>
          <a:p>
            <a:pPr marL="699516" indent="-699516" defTabSz="397256">
              <a:spcBef>
                <a:spcPts val="1500"/>
              </a:spcBef>
              <a:buClr>
                <a:srgbClr val="222222"/>
              </a:buClr>
              <a:buSzPct val="100000"/>
              <a:buAutoNum type="arabicPeriod"/>
              <a:defRPr sz="3672"/>
            </a:pPr>
            <a:r>
              <a:rPr dirty="0"/>
              <a:t>Does the project </a:t>
            </a:r>
            <a:r>
              <a:rPr dirty="0">
                <a:solidFill>
                  <a:srgbClr val="FFFFFF"/>
                </a:solidFill>
              </a:rPr>
              <a:t>handle security issues</a:t>
            </a:r>
            <a:endParaRPr dirty="0">
              <a:solidFill>
                <a:srgbClr val="FFA300"/>
              </a:solidFill>
            </a:endParaRPr>
          </a:p>
          <a:p>
            <a:pPr marL="699516" indent="-699516" defTabSz="397256">
              <a:spcBef>
                <a:spcPts val="1500"/>
              </a:spcBef>
              <a:buClr>
                <a:srgbClr val="222222"/>
              </a:buClr>
              <a:buSzPct val="100000"/>
              <a:buAutoNum type="arabicPeriod"/>
              <a:defRPr sz="3672"/>
            </a:pPr>
            <a:r>
              <a:rPr dirty="0"/>
              <a:t>Look for a </a:t>
            </a:r>
            <a:r>
              <a:rPr dirty="0">
                <a:solidFill>
                  <a:srgbClr val="FFFFFF"/>
                </a:solidFill>
              </a:rPr>
              <a:t>test suite</a:t>
            </a:r>
            <a:r>
              <a:rPr dirty="0"/>
              <a:t> (make sure it does something)</a:t>
            </a:r>
            <a:endParaRPr dirty="0">
              <a:solidFill>
                <a:srgbClr val="FFA300"/>
              </a:solidFill>
            </a:endParaRPr>
          </a:p>
          <a:p>
            <a:pPr marL="699516" indent="-699516" defTabSz="397256">
              <a:spcBef>
                <a:spcPts val="1500"/>
              </a:spcBef>
              <a:buClr>
                <a:srgbClr val="222222"/>
              </a:buClr>
              <a:buSzPct val="100000"/>
              <a:buAutoNum type="arabicPeriod"/>
              <a:defRPr sz="3672"/>
            </a:pPr>
            <a:r>
              <a:rPr dirty="0"/>
              <a:t>Be aware </a:t>
            </a:r>
            <a:r>
              <a:rPr dirty="0">
                <a:solidFill>
                  <a:srgbClr val="FFFFFF"/>
                </a:solidFill>
              </a:rPr>
              <a:t>Trust nothing</a:t>
            </a:r>
            <a:endParaRPr 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 name="Picture 2" descr="Close up of open source software score card">
            <a:extLst>
              <a:ext uri="{FF2B5EF4-FFF2-40B4-BE49-F238E27FC236}">
                <a16:creationId xmlns:a16="http://schemas.microsoft.com/office/drawing/2014/main" id="{5EC5AB1C-E66F-584A-8F84-9E6A8CBD8243}"/>
              </a:ext>
            </a:extLst>
          </p:cNvPr>
          <p:cNvPicPr>
            <a:picLocks noChangeAspect="1"/>
          </p:cNvPicPr>
          <p:nvPr/>
        </p:nvPicPr>
        <p:blipFill>
          <a:blip r:embed="rId3"/>
          <a:stretch>
            <a:fillRect/>
          </a:stretch>
        </p:blipFill>
        <p:spPr>
          <a:xfrm>
            <a:off x="-445977" y="0"/>
            <a:ext cx="13896754" cy="9264502"/>
          </a:xfrm>
          <a:prstGeom prst="rect">
            <a:avLst/>
          </a:prstGeom>
        </p:spPr>
      </p:pic>
    </p:spTree>
    <p:extLst>
      <p:ext uri="{BB962C8B-B14F-4D97-AF65-F5344CB8AC3E}">
        <p14:creationId xmlns:p14="http://schemas.microsoft.com/office/powerpoint/2010/main" val="376403777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973521"/>
          </a:xfrm>
          <a:prstGeom prst="rect">
            <a:avLst/>
          </a:prstGeom>
        </p:spPr>
        <p:txBody>
          <a:bodyPr>
            <a:normAutofit fontScale="90000"/>
          </a:bodyPr>
          <a:lstStyle>
            <a:lvl1pPr defTabSz="297941">
              <a:defRPr sz="8670">
                <a:solidFill>
                  <a:srgbClr val="FFFFFF"/>
                </a:solidFill>
              </a:defRPr>
            </a:lvl1pPr>
          </a:lstStyle>
          <a:p>
            <a:pPr algn="ctr"/>
            <a:r>
              <a:rPr lang="en-US" dirty="0"/>
              <a:t>Open Source is Free</a:t>
            </a:r>
            <a:br>
              <a:rPr lang="en-US" dirty="0"/>
            </a:br>
            <a:r>
              <a:rPr lang="en-US" dirty="0"/>
              <a:t>Like Getting a free Puppy</a:t>
            </a:r>
            <a:endParaRPr dirty="0"/>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a:t>
            </a:r>
            <a:endParaRPr lang="en-US" dirty="0">
              <a:solidFill>
                <a:srgbClr val="FFFFFF"/>
              </a:solidFill>
            </a:endParaRPr>
          </a:p>
        </p:txBody>
      </p:sp>
      <p:pic>
        <p:nvPicPr>
          <p:cNvPr id="3" name="Picture 2">
            <a:extLst>
              <a:ext uri="{FF2B5EF4-FFF2-40B4-BE49-F238E27FC236}">
                <a16:creationId xmlns:a16="http://schemas.microsoft.com/office/drawing/2014/main" id="{D429CF12-CEFE-8642-BEB7-FF90EE40D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1427" y="1124555"/>
            <a:ext cx="8061945" cy="4534843"/>
          </a:xfrm>
          <a:prstGeom prst="rect">
            <a:avLst/>
          </a:prstGeom>
        </p:spPr>
      </p:pic>
    </p:spTree>
    <p:extLst>
      <p:ext uri="{BB962C8B-B14F-4D97-AF65-F5344CB8AC3E}">
        <p14:creationId xmlns:p14="http://schemas.microsoft.com/office/powerpoint/2010/main" val="300810026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ovie poster from Underworld depecting a death dealer">
            <a:extLst>
              <a:ext uri="{FF2B5EF4-FFF2-40B4-BE49-F238E27FC236}">
                <a16:creationId xmlns:a16="http://schemas.microsoft.com/office/drawing/2014/main" id="{73C293ED-E58C-314A-81FC-13153B64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919" y="3372894"/>
            <a:ext cx="2518214" cy="3310817"/>
          </a:xfrm>
          <a:prstGeom prst="rect">
            <a:avLst/>
          </a:prstGeom>
        </p:spPr>
      </p:pic>
      <p:sp>
        <p:nvSpPr>
          <p:cNvPr id="3" name="TextBox 2">
            <a:extLst>
              <a:ext uri="{FF2B5EF4-FFF2-40B4-BE49-F238E27FC236}">
                <a16:creationId xmlns:a16="http://schemas.microsoft.com/office/drawing/2014/main" id="{51583FC2-23FB-014C-8242-86B4745DEB3B}"/>
              </a:ext>
            </a:extLst>
          </p:cNvPr>
          <p:cNvSpPr txBox="1"/>
          <p:nvPr/>
        </p:nvSpPr>
        <p:spPr>
          <a:xfrm>
            <a:off x="2988129" y="511627"/>
            <a:ext cx="6509795" cy="1426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66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COMING SOON</a:t>
            </a:r>
          </a:p>
        </p:txBody>
      </p:sp>
      <p:sp>
        <p:nvSpPr>
          <p:cNvPr id="4" name="TextBox 3">
            <a:extLst>
              <a:ext uri="{FF2B5EF4-FFF2-40B4-BE49-F238E27FC236}">
                <a16:creationId xmlns:a16="http://schemas.microsoft.com/office/drawing/2014/main" id="{D521FF28-836E-6745-9C67-2573E2A417F5}"/>
              </a:ext>
            </a:extLst>
          </p:cNvPr>
          <p:cNvSpPr txBox="1"/>
          <p:nvPr/>
        </p:nvSpPr>
        <p:spPr>
          <a:xfrm>
            <a:off x="914399" y="1937658"/>
            <a:ext cx="10948510"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sz="5400" dirty="0">
                <a:latin typeface="Wide Latin" panose="020A0A07050505020404" pitchFamily="18" charset="77"/>
              </a:rPr>
              <a:t>SECUREWORLD</a:t>
            </a:r>
            <a:endParaRPr kumimoji="0" lang="en-US" sz="5400" b="0" i="0" u="none" strike="noStrike" cap="none" spc="0" normalizeH="0" baseline="0" dirty="0">
              <a:ln>
                <a:noFill/>
              </a:ln>
              <a:solidFill>
                <a:srgbClr val="838787"/>
              </a:solidFill>
              <a:effectLst/>
              <a:uFillTx/>
              <a:latin typeface="Wide Latin" panose="020A0A07050505020404" pitchFamily="18" charset="77"/>
              <a:sym typeface="Avenir Next Medium"/>
            </a:endParaRPr>
          </a:p>
        </p:txBody>
      </p:sp>
      <p:sp>
        <p:nvSpPr>
          <p:cNvPr id="5" name="TextBox 4">
            <a:extLst>
              <a:ext uri="{FF2B5EF4-FFF2-40B4-BE49-F238E27FC236}">
                <a16:creationId xmlns:a16="http://schemas.microsoft.com/office/drawing/2014/main" id="{C3FE3EB4-A103-6145-8635-B79A2A4880DE}"/>
              </a:ext>
            </a:extLst>
          </p:cNvPr>
          <p:cNvSpPr txBox="1"/>
          <p:nvPr/>
        </p:nvSpPr>
        <p:spPr>
          <a:xfrm>
            <a:off x="1779375" y="6652903"/>
            <a:ext cx="9218558"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t>There are no silver bullets, and the werewolves will eat you, there is no one tool to manage all risk </a:t>
            </a:r>
          </a:p>
        </p:txBody>
      </p:sp>
      <p:sp>
        <p:nvSpPr>
          <p:cNvPr id="6" name="TextBox 5">
            <a:extLst>
              <a:ext uri="{FF2B5EF4-FFF2-40B4-BE49-F238E27FC236}">
                <a16:creationId xmlns:a16="http://schemas.microsoft.com/office/drawing/2014/main" id="{3452FAC0-19E1-6141-9DF5-0694909ED611}"/>
              </a:ext>
            </a:extLst>
          </p:cNvPr>
          <p:cNvSpPr txBox="1"/>
          <p:nvPr/>
        </p:nvSpPr>
        <p:spPr>
          <a:xfrm>
            <a:off x="329704" y="8820011"/>
            <a:ext cx="2329164"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32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Fall of 2022</a:t>
            </a:r>
          </a:p>
        </p:txBody>
      </p:sp>
      <p:sp>
        <p:nvSpPr>
          <p:cNvPr id="10" name="TextBox 9">
            <a:extLst>
              <a:ext uri="{FF2B5EF4-FFF2-40B4-BE49-F238E27FC236}">
                <a16:creationId xmlns:a16="http://schemas.microsoft.com/office/drawing/2014/main" id="{CD4094E6-9083-174D-A147-16BFF3E50102}"/>
              </a:ext>
            </a:extLst>
          </p:cNvPr>
          <p:cNvSpPr txBox="1"/>
          <p:nvPr/>
        </p:nvSpPr>
        <p:spPr>
          <a:xfrm>
            <a:off x="6881329" y="9042836"/>
            <a:ext cx="61234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4"/>
              </a:rPr>
              <a:t>https://www.sonypictures.com/movies/underworld</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286033159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8000">
                <a:solidFill>
                  <a:srgbClr val="F5FDFF"/>
                </a:solidFill>
              </a:defRPr>
            </a:lvl1pPr>
          </a:lstStyle>
          <a:p>
            <a:r>
              <a:t>Thank you</a:t>
            </a:r>
          </a:p>
        </p:txBody>
      </p:sp>
      <p:sp>
        <p:nvSpPr>
          <p:cNvPr id="473"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74"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dirty="0"/>
              <a:t>Twitter: </a:t>
            </a:r>
            <a:r>
              <a:rPr b="1" dirty="0">
                <a:solidFill>
                  <a:srgbClr val="FFFFFF"/>
                </a:solidFill>
                <a:latin typeface="Avenir Next"/>
                <a:ea typeface="Avenir Next"/>
                <a:cs typeface="Avenir Next"/>
                <a:sym typeface="Avenir Next"/>
              </a:rPr>
              <a:t>@theDawgCr8</a:t>
            </a:r>
          </a:p>
        </p:txBody>
      </p:sp>
      <p:sp>
        <p:nvSpPr>
          <p:cNvPr id="475" name="Intel Credits: Terri Oda, Tiberius Heflin, Bill Roberts, John Anderson"/>
          <p:cNvSpPr txBox="1"/>
          <p:nvPr/>
        </p:nvSpPr>
        <p:spPr>
          <a:xfrm>
            <a:off x="1053152" y="8572012"/>
            <a:ext cx="1132521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rPr dirty="0"/>
              <a:t>Intel Credits: Terri Oda, Tiberius Heflin, Bill Roberts, John Anderson</a:t>
            </a:r>
            <a:r>
              <a:rPr lang="en-US" dirty="0"/>
              <a:t>, Ryan Ware</a:t>
            </a:r>
            <a:endParaRPr dirty="0"/>
          </a:p>
        </p:txBody>
      </p:sp>
      <p:sp>
        <p:nvSpPr>
          <p:cNvPr id="476" name="Email: sec-princess@unroutable.me" descr="Email: miki.demeter@intel.com&#13;&#10;"/>
          <p:cNvSpPr txBox="1"/>
          <p:nvPr/>
        </p:nvSpPr>
        <p:spPr>
          <a:xfrm>
            <a:off x="3200172" y="7953303"/>
            <a:ext cx="449802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dirty="0"/>
              <a:t>Email: </a:t>
            </a:r>
            <a:r>
              <a:rPr lang="en-US" u="sng" dirty="0">
                <a:solidFill>
                  <a:schemeClr val="accent1">
                    <a:lumMod val="75000"/>
                  </a:schemeClr>
                </a:solidFill>
                <a:hlinkClick r:id="rId3">
                  <a:extLst>
                    <a:ext uri="{A12FA001-AC4F-418D-AE19-62706E023703}">
                      <ahyp:hlinkClr xmlns:ahyp="http://schemas.microsoft.com/office/drawing/2018/hyperlinkcolor" val="tx"/>
                    </a:ext>
                  </a:extLst>
                </a:hlinkClick>
              </a:rPr>
              <a:t>miki.demeter@intel.com</a:t>
            </a:r>
            <a:endParaRPr u="sng"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pic>
        <p:nvPicPr>
          <p:cNvPr id="478" name="Miki_Demeter-45.jpg"/>
          <p:cNvPicPr>
            <a:picLocks noChangeAspect="1"/>
          </p:cNvPicPr>
          <p:nvPr/>
        </p:nvPicPr>
        <p:blipFill>
          <a:blip r:embed="rId4">
            <a:extLst>
              <a:ext uri="{28A0092B-C50C-407E-A947-70E740481C1C}">
                <a14:useLocalDpi xmlns:a14="http://schemas.microsoft.com/office/drawing/2010/main" val="0"/>
              </a:ext>
            </a:extLst>
          </a:blip>
          <a:srcRect/>
          <a:stretch/>
        </p:blipFill>
        <p:spPr>
          <a:xfrm>
            <a:off x="5394525" y="2577952"/>
            <a:ext cx="2215749" cy="3316869"/>
          </a:xfrm>
          <a:prstGeom prst="rect">
            <a:avLst/>
          </a:prstGeom>
          <a:ln w="12700">
            <a:miter lim="400000"/>
          </a:ln>
        </p:spPr>
      </p:pic>
      <p:sp>
        <p:nvSpPr>
          <p:cNvPr id="2" name="TextBox 1">
            <a:extLst>
              <a:ext uri="{FF2B5EF4-FFF2-40B4-BE49-F238E27FC236}">
                <a16:creationId xmlns:a16="http://schemas.microsoft.com/office/drawing/2014/main" id="{904D6EB2-10F9-1046-83DA-48B3FAC9AA77}"/>
              </a:ext>
            </a:extLst>
          </p:cNvPr>
          <p:cNvSpPr txBox="1"/>
          <p:nvPr/>
        </p:nvSpPr>
        <p:spPr>
          <a:xfrm>
            <a:off x="3182213" y="6944743"/>
            <a:ext cx="58028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dirty="0"/>
              <a:t>GitHub: </a:t>
            </a:r>
            <a:r>
              <a:rPr lang="en-US" sz="2400" b="1" dirty="0">
                <a:solidFill>
                  <a:schemeClr val="bg1">
                    <a:lumMod val="10000"/>
                    <a:lumOff val="90000"/>
                  </a:schemeClr>
                </a:solidFill>
              </a:rPr>
              <a:t>https://</a:t>
            </a:r>
            <a:r>
              <a:rPr lang="en-US" sz="2400" b="1" dirty="0" err="1">
                <a:solidFill>
                  <a:schemeClr val="bg1">
                    <a:lumMod val="10000"/>
                    <a:lumOff val="90000"/>
                  </a:schemeClr>
                </a:solidFill>
              </a:rPr>
              <a:t>github.com</a:t>
            </a:r>
            <a:r>
              <a:rPr lang="en-US" sz="2400" b="1" dirty="0">
                <a:solidFill>
                  <a:schemeClr val="bg1">
                    <a:lumMod val="10000"/>
                    <a:lumOff val="90000"/>
                  </a:schemeClr>
                </a:solidFill>
              </a:rPr>
              <a:t>/sec-princess</a:t>
            </a:r>
            <a:endParaRPr kumimoji="0" lang="en-US" sz="2400" b="1" i="0" u="none" strike="noStrike" cap="none" spc="0" normalizeH="0" baseline="0" dirty="0">
              <a:ln>
                <a:noFill/>
              </a:ln>
              <a:solidFill>
                <a:schemeClr val="bg1">
                  <a:lumMod val="10000"/>
                  <a:lumOff val="90000"/>
                </a:schemeClr>
              </a:solidFill>
              <a:effectLst/>
              <a:uFillTx/>
              <a:sym typeface="Avenir Next Medium"/>
            </a:endParaRPr>
          </a:p>
        </p:txBody>
      </p:sp>
      <p:sp>
        <p:nvSpPr>
          <p:cNvPr id="3" name="TextBox 2">
            <a:extLst>
              <a:ext uri="{FF2B5EF4-FFF2-40B4-BE49-F238E27FC236}">
                <a16:creationId xmlns:a16="http://schemas.microsoft.com/office/drawing/2014/main" id="{B389602F-51E7-264C-8FB0-E13C9DBFC26D}"/>
              </a:ext>
            </a:extLst>
          </p:cNvPr>
          <p:cNvSpPr txBox="1"/>
          <p:nvPr/>
        </p:nvSpPr>
        <p:spPr>
          <a:xfrm>
            <a:off x="1311074" y="146476"/>
            <a:ext cx="1038265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solidFill>
                  <a:schemeClr val="bg1">
                    <a:lumMod val="10000"/>
                    <a:lumOff val="90000"/>
                  </a:schemeClr>
                </a:solidFill>
                <a:hlinkClick r:id="rId5">
                  <a:extLst>
                    <a:ext uri="{A12FA001-AC4F-418D-AE19-62706E023703}">
                      <ahyp:hlinkClr xmlns:ahyp="http://schemas.microsoft.com/office/drawing/2018/hyperlinkcolor" val="tx"/>
                    </a:ext>
                  </a:extLst>
                </a:hlinkClick>
              </a:rPr>
              <a:t>Please Support https://www.transtechsocial.org/</a:t>
            </a:r>
            <a:endParaRPr kumimoji="0" lang="en-US" sz="3600" b="0" i="0" u="none" strike="noStrike" cap="none" spc="0" normalizeH="0" baseline="0" dirty="0">
              <a:ln>
                <a:noFill/>
              </a:ln>
              <a:solidFill>
                <a:schemeClr val="bg1">
                  <a:lumMod val="10000"/>
                  <a:lumOff val="90000"/>
                </a:schemeClr>
              </a:solidFill>
              <a:effectLst/>
              <a:uFillTx/>
              <a:sym typeface="Avenir Next Medium"/>
            </a:endParaRPr>
          </a:p>
        </p:txBody>
      </p:sp>
      <p:sp>
        <p:nvSpPr>
          <p:cNvPr id="4" name="TextBox 3">
            <a:extLst>
              <a:ext uri="{FF2B5EF4-FFF2-40B4-BE49-F238E27FC236}">
                <a16:creationId xmlns:a16="http://schemas.microsoft.com/office/drawing/2014/main" id="{25ACAA26-A8FC-73FB-FA8E-0B6A7EC0610C}"/>
              </a:ext>
            </a:extLst>
          </p:cNvPr>
          <p:cNvSpPr txBox="1"/>
          <p:nvPr/>
        </p:nvSpPr>
        <p:spPr>
          <a:xfrm>
            <a:off x="172941" y="8825747"/>
            <a:ext cx="1265891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Todays </a:t>
            </a:r>
            <a:r>
              <a:rPr lang="en-US" dirty="0"/>
              <a:t>Presentation Available: https://</a:t>
            </a:r>
            <a:r>
              <a:rPr lang="en-US" dirty="0" err="1"/>
              <a:t>github.com</a:t>
            </a:r>
            <a:r>
              <a:rPr lang="en-US" dirty="0"/>
              <a:t>/sec-princess/Tech-Academy-Open-Source-Presentation</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98" name="Content Placeholder 1"/>
          <p:cNvSpPr txBox="1">
            <a:spLocks noGrp="1"/>
          </p:cNvSpPr>
          <p:nvPr>
            <p:ph type="body" sz="quarter" idx="1"/>
          </p:nvPr>
        </p:nvSpPr>
        <p:spPr>
          <a:prstGeom prst="rect">
            <a:avLst/>
          </a:prstGeom>
        </p:spPr>
        <p:txBody>
          <a:bodyPr/>
          <a:lstStyle>
            <a:lvl1pPr defTabSz="502412">
              <a:spcBef>
                <a:spcPts val="1900"/>
              </a:spcBef>
              <a:defRPr sz="4644"/>
            </a:lvl1pPr>
          </a:lstStyle>
          <a:p>
            <a:r>
              <a:t>I want to enable you to ship more secure better quality open source software.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4"/>
          <p:cNvSpPr txBox="1">
            <a:spLocks noGrp="1"/>
          </p:cNvSpPr>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3" name="Slide Number Placeholder 2"/>
          <p:cNvSpPr txBox="1">
            <a:spLocks noGrp="1"/>
          </p:cNvSpPr>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4"/>
          <p:cNvSpPr txBox="1">
            <a:spLocks noGrp="1"/>
          </p:cNvSpPr>
          <p:nvPr>
            <p:ph type="ctrTitle"/>
          </p:nvPr>
        </p:nvSpPr>
        <p:spPr>
          <a:prstGeom prst="rect">
            <a:avLst/>
          </a:prstGeom>
        </p:spPr>
        <p:txBody>
          <a:bodyPr/>
          <a:lstStyle/>
          <a:p>
            <a:pPr defTabSz="303783">
              <a:defRPr sz="8839">
                <a:solidFill>
                  <a:srgbClr val="A6AAA9"/>
                </a:solidFill>
              </a:defRPr>
            </a:pPr>
            <a:r>
              <a:rPr dirty="0"/>
              <a:t>How do I choose </a:t>
            </a:r>
            <a:br>
              <a:rPr dirty="0"/>
            </a:br>
            <a:r>
              <a:rPr strike="sngStrike" dirty="0" err="1"/>
              <a:t>SeCURE</a:t>
            </a:r>
            <a:r>
              <a:rPr dirty="0"/>
              <a:t> Open Source Packages?</a:t>
            </a:r>
          </a:p>
        </p:txBody>
      </p:sp>
      <p:sp>
        <p:nvSpPr>
          <p:cNvPr id="208" name="Slide Number Placeholder 2"/>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6294</TotalTime>
  <Words>4501</Words>
  <Application>Microsoft Macintosh PowerPoint</Application>
  <PresentationFormat>Custom</PresentationFormat>
  <Paragraphs>262</Paragraphs>
  <Slides>65</Slides>
  <Notes>63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65</vt:i4>
      </vt:variant>
    </vt:vector>
  </HeadingPairs>
  <TitlesOfParts>
    <vt:vector size="81" baseType="lpstr">
      <vt:lpstr>Abadi MT Condensed Extra Bold</vt:lpstr>
      <vt:lpstr>Abadi MT Condensed Light</vt:lpstr>
      <vt:lpstr>Arial</vt:lpstr>
      <vt:lpstr>Arvo</vt:lpstr>
      <vt:lpstr>Avenir Next</vt:lpstr>
      <vt:lpstr>Avenir Next Medium</vt:lpstr>
      <vt:lpstr>Courier New</vt:lpstr>
      <vt:lpstr>DIN Alternate</vt:lpstr>
      <vt:lpstr>DIN Condensed</vt:lpstr>
      <vt:lpstr>Droid Serif</vt:lpstr>
      <vt:lpstr>Helvetica</vt:lpstr>
      <vt:lpstr>Helvetica Neue</vt:lpstr>
      <vt:lpstr>Muli</vt:lpstr>
      <vt:lpstr>Times</vt:lpstr>
      <vt:lpstr>Wide Latin</vt:lpstr>
      <vt:lpstr>New_Template7</vt:lpstr>
      <vt:lpstr>Choosing more secure  open source packages: Lessons from the Real world</vt:lpstr>
      <vt:lpstr>PowerPoint Presentation</vt:lpstr>
      <vt:lpstr>PowerPoint Presentation</vt:lpstr>
      <vt:lpstr>PowerPoint Presentation</vt:lpstr>
      <vt:lpstr>PowerPoint Presentation</vt:lpstr>
      <vt:lpstr>PowerPoint Presentation</vt:lpstr>
      <vt:lpstr>PowerPoint Presentation</vt:lpstr>
      <vt:lpstr>How do I choose  good Open Source Packages?</vt:lpstr>
      <vt:lpstr>How do I choose  SeCURE Open Source Packages?</vt:lpstr>
      <vt:lpstr>Before You start looking at code or Dev practices</vt:lpstr>
      <vt:lpstr>Step 1: Take a look first look</vt:lpstr>
      <vt:lpstr>Some Key Questions for a First Look at a New Package</vt:lpstr>
      <vt:lpstr>In other words…</vt:lpstr>
      <vt:lpstr>Let’s look at some warning signs</vt:lpstr>
      <vt:lpstr>Even the developers say to use something else…</vt:lpstr>
      <vt:lpstr>READ CAREFULLY &amp; use something else…</vt:lpstr>
      <vt:lpstr>nice to know!!!!</vt:lpstr>
      <vt:lpstr>PowerPoint Presentation</vt:lpstr>
      <vt:lpstr>Does anyone really look to see what this means?</vt:lpstr>
      <vt:lpstr>PowerPoint Presentation</vt:lpstr>
      <vt:lpstr>PowerPoint Presentation</vt:lpstr>
      <vt:lpstr>PowerPoint Presentation</vt:lpstr>
      <vt:lpstr>PowerPoint Presentation</vt:lpstr>
      <vt:lpstr>PowerPoint Presentation</vt:lpstr>
      <vt:lpstr>PowerPoint Presentation</vt:lpstr>
      <vt:lpstr>Step 2: Check the contributors and community contributors  &amp; Activity</vt:lpstr>
      <vt:lpstr>Key questions about Contributors</vt:lpstr>
      <vt:lpstr>PowerPoint Presentation</vt:lpstr>
      <vt:lpstr>PowerPoint Presentation</vt:lpstr>
      <vt:lpstr>Step 3: Dependencies dependencies dependencies  issues</vt:lpstr>
      <vt:lpstr>How Dependent are your projects</vt:lpstr>
      <vt:lpstr>PowerPoint Presentation</vt:lpstr>
      <vt:lpstr>Good packages do not guarantee good dependencies</vt:lpstr>
      <vt:lpstr>Why?</vt:lpstr>
      <vt:lpstr>all Repositories are not created equal</vt:lpstr>
      <vt:lpstr>Package managers don’t always imply high quality</vt:lpstr>
      <vt:lpstr>“How removing 11 lines of code nearly broke the internet”</vt:lpstr>
      <vt:lpstr>event-stream incident</vt:lpstr>
      <vt:lpstr> is-promise</vt:lpstr>
      <vt:lpstr> Colors and Faker</vt:lpstr>
      <vt:lpstr>Step 4: Check how they handle vulnerabilities &amp; security issues</vt:lpstr>
      <vt:lpstr>Key Questions about Handling Security Issues</vt:lpstr>
      <vt:lpstr>PowerPoint Presentation</vt:lpstr>
      <vt:lpstr>PowerPoint Presentation</vt:lpstr>
      <vt:lpstr>Great Example:</vt:lpstr>
      <vt:lpstr>PowerPoint Presentation</vt:lpstr>
      <vt:lpstr>Look for unfixed security bugs</vt:lpstr>
      <vt:lpstr>It seems that we are getting worse at security</vt:lpstr>
      <vt:lpstr>March 2022 alone 2o83 new Vulnerabilities</vt:lpstr>
      <vt:lpstr>Good security reporting does not guarantee action</vt:lpstr>
      <vt:lpstr>Why?  These are a few of the most common reasons </vt:lpstr>
      <vt:lpstr>PowerPoint Presentation</vt:lpstr>
      <vt:lpstr>PowerPoint Presentation</vt:lpstr>
      <vt:lpstr>Step 5:  is there any testing the test  suite</vt:lpstr>
      <vt:lpstr>is there a Test suite</vt:lpstr>
      <vt:lpstr>Key Questions about Test Suites</vt:lpstr>
      <vt:lpstr>Step 6:  Be aware  of  assumptions</vt:lpstr>
      <vt:lpstr>PowerPoint Presentation</vt:lpstr>
      <vt:lpstr>PowerPoint Presentation</vt:lpstr>
      <vt:lpstr>Bringing it all together</vt:lpstr>
      <vt:lpstr>Key Takeaways</vt:lpstr>
      <vt:lpstr>PowerPoint Presentation</vt:lpstr>
      <vt:lpstr>Open Source is Free Like Getting a free Puppy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more secure  open source packages: Lessons from the Real world</dc:title>
  <cp:lastModifiedBy>Demeter, Miki</cp:lastModifiedBy>
  <cp:revision>60</cp:revision>
  <dcterms:modified xsi:type="dcterms:W3CDTF">2022-04-29T18:57:43Z</dcterms:modified>
</cp:coreProperties>
</file>